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32918400" cy="16002000"/>
  <p:notesSz cx="6858000" cy="9144000"/>
  <p:defaultTextStyle>
    <a:defPPr>
      <a:defRPr lang="en-US"/>
    </a:defPPr>
    <a:lvl1pPr marL="0" algn="l" defTabSz="1380333" rtl="0" eaLnBrk="1" latinLnBrk="0" hangingPunct="1">
      <a:defRPr sz="5400" kern="1200">
        <a:solidFill>
          <a:schemeClr val="tx1"/>
        </a:solidFill>
        <a:latin typeface="+mn-lt"/>
        <a:ea typeface="+mn-ea"/>
        <a:cs typeface="+mn-cs"/>
      </a:defRPr>
    </a:lvl1pPr>
    <a:lvl2pPr marL="1380333" algn="l" defTabSz="1380333" rtl="0" eaLnBrk="1" latinLnBrk="0" hangingPunct="1">
      <a:defRPr sz="5400" kern="1200">
        <a:solidFill>
          <a:schemeClr val="tx1"/>
        </a:solidFill>
        <a:latin typeface="+mn-lt"/>
        <a:ea typeface="+mn-ea"/>
        <a:cs typeface="+mn-cs"/>
      </a:defRPr>
    </a:lvl2pPr>
    <a:lvl3pPr marL="2760665" algn="l" defTabSz="1380333" rtl="0" eaLnBrk="1" latinLnBrk="0" hangingPunct="1">
      <a:defRPr sz="5400" kern="1200">
        <a:solidFill>
          <a:schemeClr val="tx1"/>
        </a:solidFill>
        <a:latin typeface="+mn-lt"/>
        <a:ea typeface="+mn-ea"/>
        <a:cs typeface="+mn-cs"/>
      </a:defRPr>
    </a:lvl3pPr>
    <a:lvl4pPr marL="4140998" algn="l" defTabSz="1380333" rtl="0" eaLnBrk="1" latinLnBrk="0" hangingPunct="1">
      <a:defRPr sz="5400" kern="1200">
        <a:solidFill>
          <a:schemeClr val="tx1"/>
        </a:solidFill>
        <a:latin typeface="+mn-lt"/>
        <a:ea typeface="+mn-ea"/>
        <a:cs typeface="+mn-cs"/>
      </a:defRPr>
    </a:lvl4pPr>
    <a:lvl5pPr marL="5521330" algn="l" defTabSz="1380333" rtl="0" eaLnBrk="1" latinLnBrk="0" hangingPunct="1">
      <a:defRPr sz="5400" kern="1200">
        <a:solidFill>
          <a:schemeClr val="tx1"/>
        </a:solidFill>
        <a:latin typeface="+mn-lt"/>
        <a:ea typeface="+mn-ea"/>
        <a:cs typeface="+mn-cs"/>
      </a:defRPr>
    </a:lvl5pPr>
    <a:lvl6pPr marL="6901663" algn="l" defTabSz="1380333" rtl="0" eaLnBrk="1" latinLnBrk="0" hangingPunct="1">
      <a:defRPr sz="5400" kern="1200">
        <a:solidFill>
          <a:schemeClr val="tx1"/>
        </a:solidFill>
        <a:latin typeface="+mn-lt"/>
        <a:ea typeface="+mn-ea"/>
        <a:cs typeface="+mn-cs"/>
      </a:defRPr>
    </a:lvl6pPr>
    <a:lvl7pPr marL="8281995" algn="l" defTabSz="1380333" rtl="0" eaLnBrk="1" latinLnBrk="0" hangingPunct="1">
      <a:defRPr sz="5400" kern="1200">
        <a:solidFill>
          <a:schemeClr val="tx1"/>
        </a:solidFill>
        <a:latin typeface="+mn-lt"/>
        <a:ea typeface="+mn-ea"/>
        <a:cs typeface="+mn-cs"/>
      </a:defRPr>
    </a:lvl7pPr>
    <a:lvl8pPr marL="9662328" algn="l" defTabSz="1380333" rtl="0" eaLnBrk="1" latinLnBrk="0" hangingPunct="1">
      <a:defRPr sz="5400" kern="1200">
        <a:solidFill>
          <a:schemeClr val="tx1"/>
        </a:solidFill>
        <a:latin typeface="+mn-lt"/>
        <a:ea typeface="+mn-ea"/>
        <a:cs typeface="+mn-cs"/>
      </a:defRPr>
    </a:lvl8pPr>
    <a:lvl9pPr marL="11042660" algn="l" defTabSz="1380333" rtl="0" eaLnBrk="1" latinLnBrk="0" hangingPunct="1">
      <a:defRPr sz="5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2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snapToObjects="1">
      <p:cViewPr>
        <p:scale>
          <a:sx n="41" d="100"/>
          <a:sy n="41" d="100"/>
        </p:scale>
        <p:origin x="-160" y="32"/>
      </p:cViewPr>
      <p:guideLst>
        <p:guide orient="horz" pos="5040"/>
        <p:guide pos="1037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1" y="4970996"/>
            <a:ext cx="27980641" cy="3430058"/>
          </a:xfrm>
        </p:spPr>
        <p:txBody>
          <a:bodyPr/>
          <a:lstStyle/>
          <a:p>
            <a:r>
              <a:rPr lang="en-CA" smtClean="0"/>
              <a:t>Click to edit Master title style</a:t>
            </a:r>
            <a:endParaRPr lang="en-US"/>
          </a:p>
        </p:txBody>
      </p:sp>
      <p:sp>
        <p:nvSpPr>
          <p:cNvPr id="3" name="Subtitle 2"/>
          <p:cNvSpPr>
            <a:spLocks noGrp="1"/>
          </p:cNvSpPr>
          <p:nvPr>
            <p:ph type="subTitle" idx="1"/>
          </p:nvPr>
        </p:nvSpPr>
        <p:spPr>
          <a:xfrm>
            <a:off x="4937762" y="9067801"/>
            <a:ext cx="23042880" cy="4089400"/>
          </a:xfrm>
        </p:spPr>
        <p:txBody>
          <a:bodyPr/>
          <a:lstStyle>
            <a:lvl1pPr marL="0" indent="0" algn="ctr">
              <a:buNone/>
              <a:defRPr>
                <a:solidFill>
                  <a:schemeClr val="tx1">
                    <a:tint val="75000"/>
                  </a:schemeClr>
                </a:solidFill>
              </a:defRPr>
            </a:lvl1pPr>
            <a:lvl2pPr marL="1380333" indent="0" algn="ctr">
              <a:buNone/>
              <a:defRPr>
                <a:solidFill>
                  <a:schemeClr val="tx1">
                    <a:tint val="75000"/>
                  </a:schemeClr>
                </a:solidFill>
              </a:defRPr>
            </a:lvl2pPr>
            <a:lvl3pPr marL="2760665" indent="0" algn="ctr">
              <a:buNone/>
              <a:defRPr>
                <a:solidFill>
                  <a:schemeClr val="tx1">
                    <a:tint val="75000"/>
                  </a:schemeClr>
                </a:solidFill>
              </a:defRPr>
            </a:lvl3pPr>
            <a:lvl4pPr marL="4140998" indent="0" algn="ctr">
              <a:buNone/>
              <a:defRPr>
                <a:solidFill>
                  <a:schemeClr val="tx1">
                    <a:tint val="75000"/>
                  </a:schemeClr>
                </a:solidFill>
              </a:defRPr>
            </a:lvl4pPr>
            <a:lvl5pPr marL="5521330" indent="0" algn="ctr">
              <a:buNone/>
              <a:defRPr>
                <a:solidFill>
                  <a:schemeClr val="tx1">
                    <a:tint val="75000"/>
                  </a:schemeClr>
                </a:solidFill>
              </a:defRPr>
            </a:lvl5pPr>
            <a:lvl6pPr marL="6901663" indent="0" algn="ctr">
              <a:buNone/>
              <a:defRPr>
                <a:solidFill>
                  <a:schemeClr val="tx1">
                    <a:tint val="75000"/>
                  </a:schemeClr>
                </a:solidFill>
              </a:defRPr>
            </a:lvl6pPr>
            <a:lvl7pPr marL="8281995" indent="0" algn="ctr">
              <a:buNone/>
              <a:defRPr>
                <a:solidFill>
                  <a:schemeClr val="tx1">
                    <a:tint val="75000"/>
                  </a:schemeClr>
                </a:solidFill>
              </a:defRPr>
            </a:lvl7pPr>
            <a:lvl8pPr marL="9662328" indent="0" algn="ctr">
              <a:buNone/>
              <a:defRPr>
                <a:solidFill>
                  <a:schemeClr val="tx1">
                    <a:tint val="75000"/>
                  </a:schemeClr>
                </a:solidFill>
              </a:defRPr>
            </a:lvl8pPr>
            <a:lvl9pPr marL="1104266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3122191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3326879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1" y="533399"/>
            <a:ext cx="7406641" cy="11379201"/>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1645920" y="533399"/>
            <a:ext cx="21671280" cy="11379201"/>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228954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96827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9" y="10282771"/>
            <a:ext cx="27980641" cy="3178176"/>
          </a:xfrm>
        </p:spPr>
        <p:txBody>
          <a:bodyPr anchor="t"/>
          <a:lstStyle>
            <a:lvl1pPr algn="l">
              <a:defRPr sz="12100" b="1" cap="all"/>
            </a:lvl1pPr>
          </a:lstStyle>
          <a:p>
            <a:r>
              <a:rPr lang="en-CA" smtClean="0"/>
              <a:t>Click to edit Master title style</a:t>
            </a:r>
            <a:endParaRPr lang="en-US"/>
          </a:p>
        </p:txBody>
      </p:sp>
      <p:sp>
        <p:nvSpPr>
          <p:cNvPr id="3" name="Text Placeholder 2"/>
          <p:cNvSpPr>
            <a:spLocks noGrp="1"/>
          </p:cNvSpPr>
          <p:nvPr>
            <p:ph type="body" idx="1"/>
          </p:nvPr>
        </p:nvSpPr>
        <p:spPr>
          <a:xfrm>
            <a:off x="2600329" y="6782330"/>
            <a:ext cx="27980641" cy="3500437"/>
          </a:xfrm>
        </p:spPr>
        <p:txBody>
          <a:bodyPr anchor="b"/>
          <a:lstStyle>
            <a:lvl1pPr marL="0" indent="0">
              <a:buNone/>
              <a:defRPr sz="6000">
                <a:solidFill>
                  <a:schemeClr val="tx1">
                    <a:tint val="75000"/>
                  </a:schemeClr>
                </a:solidFill>
              </a:defRPr>
            </a:lvl1pPr>
            <a:lvl2pPr marL="1380333" indent="0">
              <a:buNone/>
              <a:defRPr sz="5400">
                <a:solidFill>
                  <a:schemeClr val="tx1">
                    <a:tint val="75000"/>
                  </a:schemeClr>
                </a:solidFill>
              </a:defRPr>
            </a:lvl2pPr>
            <a:lvl3pPr marL="2760665" indent="0">
              <a:buNone/>
              <a:defRPr sz="4800">
                <a:solidFill>
                  <a:schemeClr val="tx1">
                    <a:tint val="75000"/>
                  </a:schemeClr>
                </a:solidFill>
              </a:defRPr>
            </a:lvl3pPr>
            <a:lvl4pPr marL="4140998" indent="0">
              <a:buNone/>
              <a:defRPr sz="4200">
                <a:solidFill>
                  <a:schemeClr val="tx1">
                    <a:tint val="75000"/>
                  </a:schemeClr>
                </a:solidFill>
              </a:defRPr>
            </a:lvl4pPr>
            <a:lvl5pPr marL="5521330" indent="0">
              <a:buNone/>
              <a:defRPr sz="4200">
                <a:solidFill>
                  <a:schemeClr val="tx1">
                    <a:tint val="75000"/>
                  </a:schemeClr>
                </a:solidFill>
              </a:defRPr>
            </a:lvl5pPr>
            <a:lvl6pPr marL="6901663" indent="0">
              <a:buNone/>
              <a:defRPr sz="4200">
                <a:solidFill>
                  <a:schemeClr val="tx1">
                    <a:tint val="75000"/>
                  </a:schemeClr>
                </a:solidFill>
              </a:defRPr>
            </a:lvl6pPr>
            <a:lvl7pPr marL="8281995" indent="0">
              <a:buNone/>
              <a:defRPr sz="4200">
                <a:solidFill>
                  <a:schemeClr val="tx1">
                    <a:tint val="75000"/>
                  </a:schemeClr>
                </a:solidFill>
              </a:defRPr>
            </a:lvl7pPr>
            <a:lvl8pPr marL="9662328" indent="0">
              <a:buNone/>
              <a:defRPr sz="4200">
                <a:solidFill>
                  <a:schemeClr val="tx1">
                    <a:tint val="75000"/>
                  </a:schemeClr>
                </a:solidFill>
              </a:defRPr>
            </a:lvl8pPr>
            <a:lvl9pPr marL="11042660" indent="0">
              <a:buNone/>
              <a:defRPr sz="42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283649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1645921" y="3111498"/>
            <a:ext cx="14538959" cy="8801101"/>
          </a:xfrm>
        </p:spPr>
        <p:txBody>
          <a:bodyPr/>
          <a:lstStyle>
            <a:lvl1pPr>
              <a:defRPr sz="8500"/>
            </a:lvl1pPr>
            <a:lvl2pPr>
              <a:defRPr sz="7200"/>
            </a:lvl2pPr>
            <a:lvl3pPr>
              <a:defRPr sz="6000"/>
            </a:lvl3pPr>
            <a:lvl4pPr>
              <a:defRPr sz="5400"/>
            </a:lvl4pPr>
            <a:lvl5pPr>
              <a:defRPr sz="5400"/>
            </a:lvl5pPr>
            <a:lvl6pPr>
              <a:defRPr sz="5400"/>
            </a:lvl6pPr>
            <a:lvl7pPr>
              <a:defRPr sz="5400"/>
            </a:lvl7pPr>
            <a:lvl8pPr>
              <a:defRPr sz="5400"/>
            </a:lvl8pPr>
            <a:lvl9pPr>
              <a:defRPr sz="54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16733523" y="3111498"/>
            <a:ext cx="14538959" cy="8801101"/>
          </a:xfrm>
        </p:spPr>
        <p:txBody>
          <a:bodyPr/>
          <a:lstStyle>
            <a:lvl1pPr>
              <a:defRPr sz="8500"/>
            </a:lvl1pPr>
            <a:lvl2pPr>
              <a:defRPr sz="7200"/>
            </a:lvl2pPr>
            <a:lvl3pPr>
              <a:defRPr sz="6000"/>
            </a:lvl3pPr>
            <a:lvl4pPr>
              <a:defRPr sz="5400"/>
            </a:lvl4pPr>
            <a:lvl5pPr>
              <a:defRPr sz="5400"/>
            </a:lvl5pPr>
            <a:lvl6pPr>
              <a:defRPr sz="5400"/>
            </a:lvl6pPr>
            <a:lvl7pPr>
              <a:defRPr sz="5400"/>
            </a:lvl7pPr>
            <a:lvl8pPr>
              <a:defRPr sz="5400"/>
            </a:lvl8pPr>
            <a:lvl9pPr>
              <a:defRPr sz="54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2776445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1" y="640820"/>
            <a:ext cx="29626561" cy="2667001"/>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1645921" y="3581934"/>
            <a:ext cx="14544677" cy="1492779"/>
          </a:xfrm>
        </p:spPr>
        <p:txBody>
          <a:bodyPr anchor="b"/>
          <a:lstStyle>
            <a:lvl1pPr marL="0" indent="0">
              <a:buNone/>
              <a:defRPr sz="7200" b="1"/>
            </a:lvl1pPr>
            <a:lvl2pPr marL="1380333" indent="0">
              <a:buNone/>
              <a:defRPr sz="6000" b="1"/>
            </a:lvl2pPr>
            <a:lvl3pPr marL="2760665" indent="0">
              <a:buNone/>
              <a:defRPr sz="5400" b="1"/>
            </a:lvl3pPr>
            <a:lvl4pPr marL="4140998" indent="0">
              <a:buNone/>
              <a:defRPr sz="4800" b="1"/>
            </a:lvl4pPr>
            <a:lvl5pPr marL="5521330" indent="0">
              <a:buNone/>
              <a:defRPr sz="4800" b="1"/>
            </a:lvl5pPr>
            <a:lvl6pPr marL="6901663" indent="0">
              <a:buNone/>
              <a:defRPr sz="4800" b="1"/>
            </a:lvl6pPr>
            <a:lvl7pPr marL="8281995" indent="0">
              <a:buNone/>
              <a:defRPr sz="4800" b="1"/>
            </a:lvl7pPr>
            <a:lvl8pPr marL="9662328" indent="0">
              <a:buNone/>
              <a:defRPr sz="4800" b="1"/>
            </a:lvl8pPr>
            <a:lvl9pPr marL="11042660" indent="0">
              <a:buNone/>
              <a:defRPr sz="4800" b="1"/>
            </a:lvl9pPr>
          </a:lstStyle>
          <a:p>
            <a:pPr lvl="0"/>
            <a:r>
              <a:rPr lang="en-CA" smtClean="0"/>
              <a:t>Click to edit Master text styles</a:t>
            </a:r>
          </a:p>
        </p:txBody>
      </p:sp>
      <p:sp>
        <p:nvSpPr>
          <p:cNvPr id="4" name="Content Placeholder 3"/>
          <p:cNvSpPr>
            <a:spLocks noGrp="1"/>
          </p:cNvSpPr>
          <p:nvPr>
            <p:ph sz="half" idx="2"/>
          </p:nvPr>
        </p:nvSpPr>
        <p:spPr>
          <a:xfrm>
            <a:off x="1645921" y="5074710"/>
            <a:ext cx="14544677" cy="9219673"/>
          </a:xfrm>
        </p:spPr>
        <p:txBody>
          <a:bodyPr/>
          <a:lstStyle>
            <a:lvl1pPr>
              <a:defRPr sz="7200"/>
            </a:lvl1pPr>
            <a:lvl2pPr>
              <a:defRPr sz="6000"/>
            </a:lvl2pPr>
            <a:lvl3pPr>
              <a:defRPr sz="5400"/>
            </a:lvl3pPr>
            <a:lvl4pPr>
              <a:defRPr sz="4800"/>
            </a:lvl4pPr>
            <a:lvl5pPr>
              <a:defRPr sz="4800"/>
            </a:lvl5pPr>
            <a:lvl6pPr>
              <a:defRPr sz="4800"/>
            </a:lvl6pPr>
            <a:lvl7pPr>
              <a:defRPr sz="4800"/>
            </a:lvl7pPr>
            <a:lvl8pPr>
              <a:defRPr sz="4800"/>
            </a:lvl8pPr>
            <a:lvl9pPr>
              <a:defRPr sz="4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16722099" y="3581934"/>
            <a:ext cx="14550389" cy="1492779"/>
          </a:xfrm>
        </p:spPr>
        <p:txBody>
          <a:bodyPr anchor="b"/>
          <a:lstStyle>
            <a:lvl1pPr marL="0" indent="0">
              <a:buNone/>
              <a:defRPr sz="7200" b="1"/>
            </a:lvl1pPr>
            <a:lvl2pPr marL="1380333" indent="0">
              <a:buNone/>
              <a:defRPr sz="6000" b="1"/>
            </a:lvl2pPr>
            <a:lvl3pPr marL="2760665" indent="0">
              <a:buNone/>
              <a:defRPr sz="5400" b="1"/>
            </a:lvl3pPr>
            <a:lvl4pPr marL="4140998" indent="0">
              <a:buNone/>
              <a:defRPr sz="4800" b="1"/>
            </a:lvl4pPr>
            <a:lvl5pPr marL="5521330" indent="0">
              <a:buNone/>
              <a:defRPr sz="4800" b="1"/>
            </a:lvl5pPr>
            <a:lvl6pPr marL="6901663" indent="0">
              <a:buNone/>
              <a:defRPr sz="4800" b="1"/>
            </a:lvl6pPr>
            <a:lvl7pPr marL="8281995" indent="0">
              <a:buNone/>
              <a:defRPr sz="4800" b="1"/>
            </a:lvl7pPr>
            <a:lvl8pPr marL="9662328" indent="0">
              <a:buNone/>
              <a:defRPr sz="4800" b="1"/>
            </a:lvl8pPr>
            <a:lvl9pPr marL="11042660" indent="0">
              <a:buNone/>
              <a:defRPr sz="4800" b="1"/>
            </a:lvl9pPr>
          </a:lstStyle>
          <a:p>
            <a:pPr lvl="0"/>
            <a:r>
              <a:rPr lang="en-CA" smtClean="0"/>
              <a:t>Click to edit Master text styles</a:t>
            </a:r>
          </a:p>
        </p:txBody>
      </p:sp>
      <p:sp>
        <p:nvSpPr>
          <p:cNvPr id="6" name="Content Placeholder 5"/>
          <p:cNvSpPr>
            <a:spLocks noGrp="1"/>
          </p:cNvSpPr>
          <p:nvPr>
            <p:ph sz="quarter" idx="4"/>
          </p:nvPr>
        </p:nvSpPr>
        <p:spPr>
          <a:xfrm>
            <a:off x="16722099" y="5074710"/>
            <a:ext cx="14550389" cy="9219673"/>
          </a:xfrm>
        </p:spPr>
        <p:txBody>
          <a:bodyPr/>
          <a:lstStyle>
            <a:lvl1pPr>
              <a:defRPr sz="7200"/>
            </a:lvl1pPr>
            <a:lvl2pPr>
              <a:defRPr sz="6000"/>
            </a:lvl2pPr>
            <a:lvl3pPr>
              <a:defRPr sz="5400"/>
            </a:lvl3pPr>
            <a:lvl4pPr>
              <a:defRPr sz="4800"/>
            </a:lvl4pPr>
            <a:lvl5pPr>
              <a:defRPr sz="4800"/>
            </a:lvl5pPr>
            <a:lvl6pPr>
              <a:defRPr sz="4800"/>
            </a:lvl6pPr>
            <a:lvl7pPr>
              <a:defRPr sz="4800"/>
            </a:lvl7pPr>
            <a:lvl8pPr>
              <a:defRPr sz="4800"/>
            </a:lvl8pPr>
            <a:lvl9pPr>
              <a:defRPr sz="4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3055517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117277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669137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6" y="637119"/>
            <a:ext cx="10829928" cy="2711449"/>
          </a:xfrm>
        </p:spPr>
        <p:txBody>
          <a:bodyPr anchor="b"/>
          <a:lstStyle>
            <a:lvl1pPr algn="l">
              <a:defRPr sz="6000" b="1"/>
            </a:lvl1pPr>
          </a:lstStyle>
          <a:p>
            <a:r>
              <a:rPr lang="en-CA" smtClean="0"/>
              <a:t>Click to edit Master title style</a:t>
            </a:r>
            <a:endParaRPr lang="en-US"/>
          </a:p>
        </p:txBody>
      </p:sp>
      <p:sp>
        <p:nvSpPr>
          <p:cNvPr id="3" name="Content Placeholder 2"/>
          <p:cNvSpPr>
            <a:spLocks noGrp="1"/>
          </p:cNvSpPr>
          <p:nvPr>
            <p:ph idx="1"/>
          </p:nvPr>
        </p:nvSpPr>
        <p:spPr>
          <a:xfrm>
            <a:off x="12870179" y="637119"/>
            <a:ext cx="18402301" cy="13657263"/>
          </a:xfrm>
        </p:spPr>
        <p:txBody>
          <a:bodyPr/>
          <a:lstStyle>
            <a:lvl1pPr>
              <a:defRPr sz="9700"/>
            </a:lvl1pPr>
            <a:lvl2pPr>
              <a:defRPr sz="85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1645926" y="3348568"/>
            <a:ext cx="10829928" cy="10945814"/>
          </a:xfrm>
        </p:spPr>
        <p:txBody>
          <a:bodyPr/>
          <a:lstStyle>
            <a:lvl1pPr marL="0" indent="0">
              <a:buNone/>
              <a:defRPr sz="4200"/>
            </a:lvl1pPr>
            <a:lvl2pPr marL="1380333" indent="0">
              <a:buNone/>
              <a:defRPr sz="3600"/>
            </a:lvl2pPr>
            <a:lvl3pPr marL="2760665" indent="0">
              <a:buNone/>
              <a:defRPr sz="3000"/>
            </a:lvl3pPr>
            <a:lvl4pPr marL="4140998" indent="0">
              <a:buNone/>
              <a:defRPr sz="2700"/>
            </a:lvl4pPr>
            <a:lvl5pPr marL="5521330" indent="0">
              <a:buNone/>
              <a:defRPr sz="2700"/>
            </a:lvl5pPr>
            <a:lvl6pPr marL="6901663" indent="0">
              <a:buNone/>
              <a:defRPr sz="2700"/>
            </a:lvl6pPr>
            <a:lvl7pPr marL="8281995" indent="0">
              <a:buNone/>
              <a:defRPr sz="2700"/>
            </a:lvl7pPr>
            <a:lvl8pPr marL="9662328" indent="0">
              <a:buNone/>
              <a:defRPr sz="2700"/>
            </a:lvl8pPr>
            <a:lvl9pPr marL="11042660" indent="0">
              <a:buNone/>
              <a:defRPr sz="27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1167087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6" y="11201401"/>
            <a:ext cx="19751041" cy="1322390"/>
          </a:xfrm>
        </p:spPr>
        <p:txBody>
          <a:bodyPr anchor="b"/>
          <a:lstStyle>
            <a:lvl1pPr algn="l">
              <a:defRPr sz="6000" b="1"/>
            </a:lvl1pPr>
          </a:lstStyle>
          <a:p>
            <a:r>
              <a:rPr lang="en-CA" smtClean="0"/>
              <a:t>Click to edit Master title style</a:t>
            </a:r>
            <a:endParaRPr lang="en-US"/>
          </a:p>
        </p:txBody>
      </p:sp>
      <p:sp>
        <p:nvSpPr>
          <p:cNvPr id="3" name="Picture Placeholder 2"/>
          <p:cNvSpPr>
            <a:spLocks noGrp="1"/>
          </p:cNvSpPr>
          <p:nvPr>
            <p:ph type="pic" idx="1"/>
          </p:nvPr>
        </p:nvSpPr>
        <p:spPr>
          <a:xfrm>
            <a:off x="6452236" y="1429808"/>
            <a:ext cx="19751041" cy="9601200"/>
          </a:xfrm>
        </p:spPr>
        <p:txBody>
          <a:bodyPr/>
          <a:lstStyle>
            <a:lvl1pPr marL="0" indent="0">
              <a:buNone/>
              <a:defRPr sz="9700"/>
            </a:lvl1pPr>
            <a:lvl2pPr marL="1380333" indent="0">
              <a:buNone/>
              <a:defRPr sz="8500"/>
            </a:lvl2pPr>
            <a:lvl3pPr marL="2760665" indent="0">
              <a:buNone/>
              <a:defRPr sz="7200"/>
            </a:lvl3pPr>
            <a:lvl4pPr marL="4140998" indent="0">
              <a:buNone/>
              <a:defRPr sz="6000"/>
            </a:lvl4pPr>
            <a:lvl5pPr marL="5521330" indent="0">
              <a:buNone/>
              <a:defRPr sz="6000"/>
            </a:lvl5pPr>
            <a:lvl6pPr marL="6901663" indent="0">
              <a:buNone/>
              <a:defRPr sz="6000"/>
            </a:lvl6pPr>
            <a:lvl7pPr marL="8281995" indent="0">
              <a:buNone/>
              <a:defRPr sz="6000"/>
            </a:lvl7pPr>
            <a:lvl8pPr marL="9662328" indent="0">
              <a:buNone/>
              <a:defRPr sz="6000"/>
            </a:lvl8pPr>
            <a:lvl9pPr marL="11042660" indent="0">
              <a:buNone/>
              <a:defRPr sz="6000"/>
            </a:lvl9pPr>
          </a:lstStyle>
          <a:p>
            <a:endParaRPr lang="en-US" dirty="0"/>
          </a:p>
        </p:txBody>
      </p:sp>
      <p:sp>
        <p:nvSpPr>
          <p:cNvPr id="4" name="Text Placeholder 3"/>
          <p:cNvSpPr>
            <a:spLocks noGrp="1"/>
          </p:cNvSpPr>
          <p:nvPr>
            <p:ph type="body" sz="half" idx="2"/>
          </p:nvPr>
        </p:nvSpPr>
        <p:spPr>
          <a:xfrm>
            <a:off x="6452236" y="12523791"/>
            <a:ext cx="19751041" cy="1878010"/>
          </a:xfrm>
        </p:spPr>
        <p:txBody>
          <a:bodyPr/>
          <a:lstStyle>
            <a:lvl1pPr marL="0" indent="0">
              <a:buNone/>
              <a:defRPr sz="4200"/>
            </a:lvl1pPr>
            <a:lvl2pPr marL="1380333" indent="0">
              <a:buNone/>
              <a:defRPr sz="3600"/>
            </a:lvl2pPr>
            <a:lvl3pPr marL="2760665" indent="0">
              <a:buNone/>
              <a:defRPr sz="3000"/>
            </a:lvl3pPr>
            <a:lvl4pPr marL="4140998" indent="0">
              <a:buNone/>
              <a:defRPr sz="2700"/>
            </a:lvl4pPr>
            <a:lvl5pPr marL="5521330" indent="0">
              <a:buNone/>
              <a:defRPr sz="2700"/>
            </a:lvl5pPr>
            <a:lvl6pPr marL="6901663" indent="0">
              <a:buNone/>
              <a:defRPr sz="2700"/>
            </a:lvl6pPr>
            <a:lvl7pPr marL="8281995" indent="0">
              <a:buNone/>
              <a:defRPr sz="2700"/>
            </a:lvl7pPr>
            <a:lvl8pPr marL="9662328" indent="0">
              <a:buNone/>
              <a:defRPr sz="2700"/>
            </a:lvl8pPr>
            <a:lvl9pPr marL="11042660" indent="0">
              <a:buNone/>
              <a:defRPr sz="27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C17C1D0-611C-C545-9D64-48DB766CF91B}" type="datetimeFigureOut">
              <a:rPr lang="en-US" smtClean="0"/>
              <a:pPr/>
              <a:t>10/15/18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7745524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1" y="640820"/>
            <a:ext cx="29626561" cy="2667001"/>
          </a:xfrm>
          <a:prstGeom prst="rect">
            <a:avLst/>
          </a:prstGeom>
        </p:spPr>
        <p:txBody>
          <a:bodyPr vert="horz" lIns="276067" tIns="138033" rIns="276067" bIns="138033"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1645921" y="3733803"/>
            <a:ext cx="29626561" cy="10560580"/>
          </a:xfrm>
          <a:prstGeom prst="rect">
            <a:avLst/>
          </a:prstGeom>
        </p:spPr>
        <p:txBody>
          <a:bodyPr vert="horz" lIns="276067" tIns="138033" rIns="276067" bIns="138033"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1645921" y="14831490"/>
            <a:ext cx="7680961" cy="851958"/>
          </a:xfrm>
          <a:prstGeom prst="rect">
            <a:avLst/>
          </a:prstGeom>
        </p:spPr>
        <p:txBody>
          <a:bodyPr vert="horz" lIns="276067" tIns="138033" rIns="276067" bIns="138033" rtlCol="0" anchor="ctr"/>
          <a:lstStyle>
            <a:lvl1pPr algn="l">
              <a:defRPr sz="3600">
                <a:solidFill>
                  <a:schemeClr val="tx1">
                    <a:tint val="75000"/>
                  </a:schemeClr>
                </a:solidFill>
              </a:defRPr>
            </a:lvl1pPr>
          </a:lstStyle>
          <a:p>
            <a:fld id="{8C17C1D0-611C-C545-9D64-48DB766CF91B}" type="datetimeFigureOut">
              <a:rPr lang="en-US" smtClean="0"/>
              <a:pPr/>
              <a:t>10/15/18</a:t>
            </a:fld>
            <a:endParaRPr lang="en-US" dirty="0"/>
          </a:p>
        </p:txBody>
      </p:sp>
      <p:sp>
        <p:nvSpPr>
          <p:cNvPr id="5" name="Footer Placeholder 4"/>
          <p:cNvSpPr>
            <a:spLocks noGrp="1"/>
          </p:cNvSpPr>
          <p:nvPr>
            <p:ph type="ftr" sz="quarter" idx="3"/>
          </p:nvPr>
        </p:nvSpPr>
        <p:spPr>
          <a:xfrm>
            <a:off x="11247122" y="14831490"/>
            <a:ext cx="10424160" cy="851958"/>
          </a:xfrm>
          <a:prstGeom prst="rect">
            <a:avLst/>
          </a:prstGeom>
        </p:spPr>
        <p:txBody>
          <a:bodyPr vert="horz" lIns="276067" tIns="138033" rIns="276067" bIns="138033" rtlCol="0" anchor="ctr"/>
          <a:lstStyle>
            <a:lvl1pPr algn="ctr">
              <a:defRPr sz="3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3591521" y="14831490"/>
            <a:ext cx="7680961" cy="851958"/>
          </a:xfrm>
          <a:prstGeom prst="rect">
            <a:avLst/>
          </a:prstGeom>
        </p:spPr>
        <p:txBody>
          <a:bodyPr vert="horz" lIns="276067" tIns="138033" rIns="276067" bIns="138033" rtlCol="0" anchor="ctr"/>
          <a:lstStyle>
            <a:lvl1pPr algn="r">
              <a:defRPr sz="3600">
                <a:solidFill>
                  <a:schemeClr val="tx1">
                    <a:tint val="75000"/>
                  </a:schemeClr>
                </a:solidFill>
              </a:defRPr>
            </a:lvl1pPr>
          </a:lstStyle>
          <a:p>
            <a:fld id="{66FC5A93-F4DB-F94C-BD0A-ADC4CBA20CCC}" type="slidenum">
              <a:rPr lang="en-US" smtClean="0"/>
              <a:pPr/>
              <a:t>‹#›</a:t>
            </a:fld>
            <a:endParaRPr lang="en-US" dirty="0"/>
          </a:p>
        </p:txBody>
      </p:sp>
    </p:spTree>
    <p:extLst>
      <p:ext uri="{BB962C8B-B14F-4D97-AF65-F5344CB8AC3E}">
        <p14:creationId xmlns:p14="http://schemas.microsoft.com/office/powerpoint/2010/main" val="3273509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80333" rtl="0" eaLnBrk="1" latinLnBrk="0" hangingPunct="1">
        <a:spcBef>
          <a:spcPct val="0"/>
        </a:spcBef>
        <a:buNone/>
        <a:defRPr sz="13300" kern="1200">
          <a:solidFill>
            <a:schemeClr val="tx1"/>
          </a:solidFill>
          <a:latin typeface="+mj-lt"/>
          <a:ea typeface="+mj-ea"/>
          <a:cs typeface="+mj-cs"/>
        </a:defRPr>
      </a:lvl1pPr>
    </p:titleStyle>
    <p:bodyStyle>
      <a:lvl1pPr marL="1035249" indent="-1035249" algn="l" defTabSz="1380333" rtl="0" eaLnBrk="1" latinLnBrk="0" hangingPunct="1">
        <a:spcBef>
          <a:spcPct val="20000"/>
        </a:spcBef>
        <a:buFont typeface="Arial"/>
        <a:buChar char="•"/>
        <a:defRPr sz="9700" kern="1200">
          <a:solidFill>
            <a:schemeClr val="tx1"/>
          </a:solidFill>
          <a:latin typeface="+mn-lt"/>
          <a:ea typeface="+mn-ea"/>
          <a:cs typeface="+mn-cs"/>
        </a:defRPr>
      </a:lvl1pPr>
      <a:lvl2pPr marL="2243040" indent="-862708" algn="l" defTabSz="1380333" rtl="0" eaLnBrk="1" latinLnBrk="0" hangingPunct="1">
        <a:spcBef>
          <a:spcPct val="20000"/>
        </a:spcBef>
        <a:buFont typeface="Arial"/>
        <a:buChar char="–"/>
        <a:defRPr sz="8500" kern="1200">
          <a:solidFill>
            <a:schemeClr val="tx1"/>
          </a:solidFill>
          <a:latin typeface="+mn-lt"/>
          <a:ea typeface="+mn-ea"/>
          <a:cs typeface="+mn-cs"/>
        </a:defRPr>
      </a:lvl2pPr>
      <a:lvl3pPr marL="3450831" indent="-690166" algn="l" defTabSz="1380333" rtl="0" eaLnBrk="1" latinLnBrk="0" hangingPunct="1">
        <a:spcBef>
          <a:spcPct val="20000"/>
        </a:spcBef>
        <a:buFont typeface="Arial"/>
        <a:buChar char="•"/>
        <a:defRPr sz="7200" kern="1200">
          <a:solidFill>
            <a:schemeClr val="tx1"/>
          </a:solidFill>
          <a:latin typeface="+mn-lt"/>
          <a:ea typeface="+mn-ea"/>
          <a:cs typeface="+mn-cs"/>
        </a:defRPr>
      </a:lvl3pPr>
      <a:lvl4pPr marL="4831164" indent="-690166" algn="l" defTabSz="1380333" rtl="0" eaLnBrk="1" latinLnBrk="0" hangingPunct="1">
        <a:spcBef>
          <a:spcPct val="20000"/>
        </a:spcBef>
        <a:buFont typeface="Arial"/>
        <a:buChar char="–"/>
        <a:defRPr sz="6000" kern="1200">
          <a:solidFill>
            <a:schemeClr val="tx1"/>
          </a:solidFill>
          <a:latin typeface="+mn-lt"/>
          <a:ea typeface="+mn-ea"/>
          <a:cs typeface="+mn-cs"/>
        </a:defRPr>
      </a:lvl4pPr>
      <a:lvl5pPr marL="6211496" indent="-690166" algn="l" defTabSz="1380333" rtl="0" eaLnBrk="1" latinLnBrk="0" hangingPunct="1">
        <a:spcBef>
          <a:spcPct val="20000"/>
        </a:spcBef>
        <a:buFont typeface="Arial"/>
        <a:buChar char="»"/>
        <a:defRPr sz="6000" kern="1200">
          <a:solidFill>
            <a:schemeClr val="tx1"/>
          </a:solidFill>
          <a:latin typeface="+mn-lt"/>
          <a:ea typeface="+mn-ea"/>
          <a:cs typeface="+mn-cs"/>
        </a:defRPr>
      </a:lvl5pPr>
      <a:lvl6pPr marL="7591829" indent="-690166" algn="l" defTabSz="1380333" rtl="0" eaLnBrk="1" latinLnBrk="0" hangingPunct="1">
        <a:spcBef>
          <a:spcPct val="20000"/>
        </a:spcBef>
        <a:buFont typeface="Arial"/>
        <a:buChar char="•"/>
        <a:defRPr sz="6000" kern="1200">
          <a:solidFill>
            <a:schemeClr val="tx1"/>
          </a:solidFill>
          <a:latin typeface="+mn-lt"/>
          <a:ea typeface="+mn-ea"/>
          <a:cs typeface="+mn-cs"/>
        </a:defRPr>
      </a:lvl6pPr>
      <a:lvl7pPr marL="8972161" indent="-690166" algn="l" defTabSz="1380333" rtl="0" eaLnBrk="1" latinLnBrk="0" hangingPunct="1">
        <a:spcBef>
          <a:spcPct val="20000"/>
        </a:spcBef>
        <a:buFont typeface="Arial"/>
        <a:buChar char="•"/>
        <a:defRPr sz="6000" kern="1200">
          <a:solidFill>
            <a:schemeClr val="tx1"/>
          </a:solidFill>
          <a:latin typeface="+mn-lt"/>
          <a:ea typeface="+mn-ea"/>
          <a:cs typeface="+mn-cs"/>
        </a:defRPr>
      </a:lvl7pPr>
      <a:lvl8pPr marL="10352494" indent="-690166" algn="l" defTabSz="1380333" rtl="0" eaLnBrk="1" latinLnBrk="0" hangingPunct="1">
        <a:spcBef>
          <a:spcPct val="20000"/>
        </a:spcBef>
        <a:buFont typeface="Arial"/>
        <a:buChar char="•"/>
        <a:defRPr sz="6000" kern="1200">
          <a:solidFill>
            <a:schemeClr val="tx1"/>
          </a:solidFill>
          <a:latin typeface="+mn-lt"/>
          <a:ea typeface="+mn-ea"/>
          <a:cs typeface="+mn-cs"/>
        </a:defRPr>
      </a:lvl8pPr>
      <a:lvl9pPr marL="11732826" indent="-690166" algn="l" defTabSz="1380333" rtl="0" eaLnBrk="1" latinLnBrk="0" hangingPunct="1">
        <a:spcBef>
          <a:spcPct val="20000"/>
        </a:spcBef>
        <a:buFont typeface="Arial"/>
        <a:buChar char="•"/>
        <a:defRPr sz="6000" kern="1200">
          <a:solidFill>
            <a:schemeClr val="tx1"/>
          </a:solidFill>
          <a:latin typeface="+mn-lt"/>
          <a:ea typeface="+mn-ea"/>
          <a:cs typeface="+mn-cs"/>
        </a:defRPr>
      </a:lvl9pPr>
    </p:bodyStyle>
    <p:otherStyle>
      <a:defPPr>
        <a:defRPr lang="en-US"/>
      </a:defPPr>
      <a:lvl1pPr marL="0" algn="l" defTabSz="1380333" rtl="0" eaLnBrk="1" latinLnBrk="0" hangingPunct="1">
        <a:defRPr sz="5400" kern="1200">
          <a:solidFill>
            <a:schemeClr val="tx1"/>
          </a:solidFill>
          <a:latin typeface="+mn-lt"/>
          <a:ea typeface="+mn-ea"/>
          <a:cs typeface="+mn-cs"/>
        </a:defRPr>
      </a:lvl1pPr>
      <a:lvl2pPr marL="1380333" algn="l" defTabSz="1380333" rtl="0" eaLnBrk="1" latinLnBrk="0" hangingPunct="1">
        <a:defRPr sz="5400" kern="1200">
          <a:solidFill>
            <a:schemeClr val="tx1"/>
          </a:solidFill>
          <a:latin typeface="+mn-lt"/>
          <a:ea typeface="+mn-ea"/>
          <a:cs typeface="+mn-cs"/>
        </a:defRPr>
      </a:lvl2pPr>
      <a:lvl3pPr marL="2760665" algn="l" defTabSz="1380333" rtl="0" eaLnBrk="1" latinLnBrk="0" hangingPunct="1">
        <a:defRPr sz="5400" kern="1200">
          <a:solidFill>
            <a:schemeClr val="tx1"/>
          </a:solidFill>
          <a:latin typeface="+mn-lt"/>
          <a:ea typeface="+mn-ea"/>
          <a:cs typeface="+mn-cs"/>
        </a:defRPr>
      </a:lvl3pPr>
      <a:lvl4pPr marL="4140998" algn="l" defTabSz="1380333" rtl="0" eaLnBrk="1" latinLnBrk="0" hangingPunct="1">
        <a:defRPr sz="5400" kern="1200">
          <a:solidFill>
            <a:schemeClr val="tx1"/>
          </a:solidFill>
          <a:latin typeface="+mn-lt"/>
          <a:ea typeface="+mn-ea"/>
          <a:cs typeface="+mn-cs"/>
        </a:defRPr>
      </a:lvl4pPr>
      <a:lvl5pPr marL="5521330" algn="l" defTabSz="1380333" rtl="0" eaLnBrk="1" latinLnBrk="0" hangingPunct="1">
        <a:defRPr sz="5400" kern="1200">
          <a:solidFill>
            <a:schemeClr val="tx1"/>
          </a:solidFill>
          <a:latin typeface="+mn-lt"/>
          <a:ea typeface="+mn-ea"/>
          <a:cs typeface="+mn-cs"/>
        </a:defRPr>
      </a:lvl5pPr>
      <a:lvl6pPr marL="6901663" algn="l" defTabSz="1380333" rtl="0" eaLnBrk="1" latinLnBrk="0" hangingPunct="1">
        <a:defRPr sz="5400" kern="1200">
          <a:solidFill>
            <a:schemeClr val="tx1"/>
          </a:solidFill>
          <a:latin typeface="+mn-lt"/>
          <a:ea typeface="+mn-ea"/>
          <a:cs typeface="+mn-cs"/>
        </a:defRPr>
      </a:lvl6pPr>
      <a:lvl7pPr marL="8281995" algn="l" defTabSz="1380333" rtl="0" eaLnBrk="1" latinLnBrk="0" hangingPunct="1">
        <a:defRPr sz="5400" kern="1200">
          <a:solidFill>
            <a:schemeClr val="tx1"/>
          </a:solidFill>
          <a:latin typeface="+mn-lt"/>
          <a:ea typeface="+mn-ea"/>
          <a:cs typeface="+mn-cs"/>
        </a:defRPr>
      </a:lvl7pPr>
      <a:lvl8pPr marL="9662328" algn="l" defTabSz="1380333" rtl="0" eaLnBrk="1" latinLnBrk="0" hangingPunct="1">
        <a:defRPr sz="5400" kern="1200">
          <a:solidFill>
            <a:schemeClr val="tx1"/>
          </a:solidFill>
          <a:latin typeface="+mn-lt"/>
          <a:ea typeface="+mn-ea"/>
          <a:cs typeface="+mn-cs"/>
        </a:defRPr>
      </a:lvl8pPr>
      <a:lvl9pPr marL="11042660" algn="l" defTabSz="1380333"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RI-1336-12c Symposium-GraphicForPoster-56Wx36H.jpg"/>
          <p:cNvPicPr>
            <a:picLocks noChangeAspect="1"/>
          </p:cNvPicPr>
          <p:nvPr/>
        </p:nvPicPr>
        <p:blipFill rotWithShape="1">
          <a:blip r:embed="rId2" cstate="print"/>
          <a:srcRect t="15526"/>
          <a:stretch/>
        </p:blipFill>
        <p:spPr>
          <a:xfrm>
            <a:off x="-22393" y="215340"/>
            <a:ext cx="32918400" cy="3312588"/>
          </a:xfrm>
          <a:prstGeom prst="rect">
            <a:avLst/>
          </a:prstGeom>
          <a:solidFill>
            <a:srgbClr val="FF6600"/>
          </a:solidFill>
        </p:spPr>
      </p:pic>
      <p:sp>
        <p:nvSpPr>
          <p:cNvPr id="6" name="TextBox 5"/>
          <p:cNvSpPr txBox="1"/>
          <p:nvPr/>
        </p:nvSpPr>
        <p:spPr>
          <a:xfrm>
            <a:off x="5475227" y="301021"/>
            <a:ext cx="21675133" cy="1354217"/>
          </a:xfrm>
          <a:prstGeom prst="rect">
            <a:avLst/>
          </a:prstGeom>
          <a:noFill/>
        </p:spPr>
        <p:txBody>
          <a:bodyPr wrap="square" rtlCol="0">
            <a:spAutoFit/>
          </a:bodyPr>
          <a:lstStyle/>
          <a:p>
            <a:pPr algn="ctr"/>
            <a:r>
              <a:rPr lang="en-US" b="1" dirty="0" smtClean="0">
                <a:solidFill>
                  <a:schemeClr val="bg1"/>
                </a:solidFill>
                <a:latin typeface="Times" pitchFamily="18" charset="0"/>
                <a:cs typeface="Times" pitchFamily="18" charset="0"/>
              </a:rPr>
              <a:t>   “Those Shots Went Straight to my Head”</a:t>
            </a:r>
          </a:p>
          <a:p>
            <a:pPr algn="ctr"/>
            <a:r>
              <a:rPr lang="en-US" sz="2800" b="1" dirty="0" smtClean="0">
                <a:solidFill>
                  <a:schemeClr val="bg1"/>
                </a:solidFill>
                <a:latin typeface="Times" pitchFamily="18" charset="0"/>
                <a:cs typeface="Times" pitchFamily="18" charset="0"/>
              </a:rPr>
              <a:t>Stellate Ganglion Block May Improve Healing After Intra-arterial Injection of Sclerosing Agent to Superficial Temporal Artery</a:t>
            </a:r>
          </a:p>
        </p:txBody>
      </p:sp>
      <p:sp>
        <p:nvSpPr>
          <p:cNvPr id="7" name="TextBox 6"/>
          <p:cNvSpPr txBox="1"/>
          <p:nvPr/>
        </p:nvSpPr>
        <p:spPr>
          <a:xfrm>
            <a:off x="6739344" y="1560093"/>
            <a:ext cx="18375720" cy="523220"/>
          </a:xfrm>
          <a:prstGeom prst="rect">
            <a:avLst/>
          </a:prstGeom>
          <a:noFill/>
        </p:spPr>
        <p:txBody>
          <a:bodyPr wrap="square" rtlCol="0">
            <a:spAutoFit/>
          </a:bodyPr>
          <a:lstStyle/>
          <a:p>
            <a:pPr algn="ctr">
              <a:defRPr/>
            </a:pPr>
            <a:r>
              <a:rPr lang="en-US" sz="2800" b="1" dirty="0" smtClean="0">
                <a:solidFill>
                  <a:schemeClr val="bg1"/>
                </a:solidFill>
                <a:latin typeface="Times" pitchFamily="18" charset="0"/>
                <a:cs typeface="Times" pitchFamily="18" charset="0"/>
              </a:rPr>
              <a:t>    Brent Earls MD, Alex </a:t>
            </a:r>
            <a:r>
              <a:rPr lang="en-US" sz="2800" b="1" dirty="0" err="1" smtClean="0">
                <a:solidFill>
                  <a:schemeClr val="bg1"/>
                </a:solidFill>
                <a:latin typeface="Times" pitchFamily="18" charset="0"/>
                <a:cs typeface="Times" pitchFamily="18" charset="0"/>
              </a:rPr>
              <a:t>Kieffer</a:t>
            </a:r>
            <a:r>
              <a:rPr lang="en-US" sz="2800" b="1" dirty="0" smtClean="0">
                <a:solidFill>
                  <a:schemeClr val="bg1"/>
                </a:solidFill>
                <a:latin typeface="Times" pitchFamily="18" charset="0"/>
                <a:cs typeface="Times" pitchFamily="18" charset="0"/>
              </a:rPr>
              <a:t> MD, </a:t>
            </a:r>
            <a:r>
              <a:rPr lang="en-US" sz="2800" b="1" dirty="0" err="1" smtClean="0">
                <a:solidFill>
                  <a:schemeClr val="bg1"/>
                </a:solidFill>
                <a:latin typeface="Times" pitchFamily="18" charset="0"/>
                <a:cs typeface="Times" pitchFamily="18" charset="0"/>
              </a:rPr>
              <a:t>Netsere</a:t>
            </a:r>
            <a:r>
              <a:rPr lang="en-US" sz="2800" b="1" dirty="0" smtClean="0">
                <a:solidFill>
                  <a:schemeClr val="bg1"/>
                </a:solidFill>
                <a:latin typeface="Times" pitchFamily="18" charset="0"/>
                <a:cs typeface="Times" pitchFamily="18" charset="0"/>
              </a:rPr>
              <a:t> </a:t>
            </a:r>
            <a:r>
              <a:rPr lang="en-US" sz="2800" b="1" dirty="0" err="1" smtClean="0">
                <a:solidFill>
                  <a:schemeClr val="bg1"/>
                </a:solidFill>
                <a:latin typeface="Times" pitchFamily="18" charset="0"/>
                <a:cs typeface="Times" pitchFamily="18" charset="0"/>
              </a:rPr>
              <a:t>Tesfayohannes</a:t>
            </a:r>
            <a:r>
              <a:rPr lang="en-US" sz="2800" b="1" dirty="0" smtClean="0">
                <a:solidFill>
                  <a:schemeClr val="bg1"/>
                </a:solidFill>
                <a:latin typeface="Times" pitchFamily="18" charset="0"/>
                <a:cs typeface="Times" pitchFamily="18" charset="0"/>
              </a:rPr>
              <a:t> MD</a:t>
            </a:r>
            <a:endParaRPr lang="en-US" sz="2800" b="1" dirty="0">
              <a:solidFill>
                <a:schemeClr val="bg1"/>
              </a:solidFill>
              <a:latin typeface="Times" pitchFamily="18" charset="0"/>
              <a:cs typeface="Times" pitchFamily="18" charset="0"/>
            </a:endParaRPr>
          </a:p>
        </p:txBody>
      </p:sp>
      <p:sp>
        <p:nvSpPr>
          <p:cNvPr id="8" name="TextBox 7"/>
          <p:cNvSpPr txBox="1"/>
          <p:nvPr/>
        </p:nvSpPr>
        <p:spPr>
          <a:xfrm>
            <a:off x="7293936" y="1946137"/>
            <a:ext cx="17139684" cy="769441"/>
          </a:xfrm>
          <a:prstGeom prst="rect">
            <a:avLst/>
          </a:prstGeom>
          <a:noFill/>
        </p:spPr>
        <p:txBody>
          <a:bodyPr wrap="square" rtlCol="0">
            <a:spAutoFit/>
          </a:bodyPr>
          <a:lstStyle/>
          <a:p>
            <a:pPr algn="ctr" defTabSz="4494213"/>
            <a:r>
              <a:rPr lang="en-US" sz="2200" baseline="30000" dirty="0" smtClean="0">
                <a:solidFill>
                  <a:schemeClr val="bg1"/>
                </a:solidFill>
                <a:latin typeface="Times"/>
                <a:cs typeface="Times"/>
              </a:rPr>
              <a:t> </a:t>
            </a:r>
            <a:r>
              <a:rPr lang="en-US" sz="2200" dirty="0" smtClean="0">
                <a:solidFill>
                  <a:schemeClr val="bg1"/>
                </a:solidFill>
                <a:latin typeface="Times"/>
                <a:cs typeface="Times"/>
              </a:rPr>
              <a:t>Department of Anesthesiology </a:t>
            </a:r>
            <a:r>
              <a:rPr lang="en-US" sz="2200" dirty="0" err="1" smtClean="0">
                <a:solidFill>
                  <a:schemeClr val="bg1"/>
                </a:solidFill>
                <a:latin typeface="Times"/>
                <a:cs typeface="Times"/>
              </a:rPr>
              <a:t>Medstar</a:t>
            </a:r>
            <a:r>
              <a:rPr lang="en-US" sz="2200" dirty="0">
                <a:solidFill>
                  <a:schemeClr val="bg1"/>
                </a:solidFill>
                <a:latin typeface="Times"/>
                <a:cs typeface="Times"/>
              </a:rPr>
              <a:t> </a:t>
            </a:r>
            <a:r>
              <a:rPr lang="en-US" sz="2200" dirty="0" smtClean="0">
                <a:solidFill>
                  <a:schemeClr val="bg1"/>
                </a:solidFill>
                <a:latin typeface="Times"/>
                <a:cs typeface="Times"/>
              </a:rPr>
              <a:t>Georgetown University Hospital </a:t>
            </a:r>
            <a:endParaRPr lang="en-US" sz="2200" baseline="30000" dirty="0" smtClean="0">
              <a:solidFill>
                <a:schemeClr val="bg1"/>
              </a:solidFill>
              <a:latin typeface="Times"/>
              <a:cs typeface="Times"/>
            </a:endParaRPr>
          </a:p>
          <a:p>
            <a:pPr algn="ctr" defTabSz="4494213"/>
            <a:r>
              <a:rPr lang="en-US" sz="2200" baseline="30000" dirty="0" smtClean="0">
                <a:solidFill>
                  <a:schemeClr val="bg1"/>
                </a:solidFill>
                <a:latin typeface="Times"/>
                <a:cs typeface="Times"/>
              </a:rPr>
              <a:t> </a:t>
            </a:r>
            <a:r>
              <a:rPr lang="en-US" sz="2200" dirty="0" smtClean="0">
                <a:solidFill>
                  <a:schemeClr val="bg1"/>
                </a:solidFill>
                <a:latin typeface="Times"/>
                <a:cs typeface="Times"/>
              </a:rPr>
              <a:t>Washington, DC </a:t>
            </a:r>
          </a:p>
        </p:txBody>
      </p:sp>
      <p:sp>
        <p:nvSpPr>
          <p:cNvPr id="9" name="Text Box 85"/>
          <p:cNvSpPr txBox="1">
            <a:spLocks noChangeAspect="1" noChangeArrowheads="1"/>
          </p:cNvSpPr>
          <p:nvPr/>
        </p:nvSpPr>
        <p:spPr bwMode="auto">
          <a:xfrm>
            <a:off x="0" y="3534690"/>
            <a:ext cx="10799999" cy="492406"/>
          </a:xfrm>
          <a:prstGeom prst="rect">
            <a:avLst/>
          </a:prstGeom>
          <a:solidFill>
            <a:srgbClr val="0D3A7B"/>
          </a:solidFill>
          <a:ln w="9525">
            <a:noFill/>
            <a:miter lim="800000"/>
            <a:headEnd/>
            <a:tailEnd/>
          </a:ln>
        </p:spPr>
        <p:txBody>
          <a:bodyPr wrap="square" lIns="91403" tIns="45702" rIns="91403" bIns="45702">
            <a:spAutoFit/>
          </a:bodyPr>
          <a:lstStyle/>
          <a:p>
            <a:pPr defTabSz="919163" eaLnBrk="0" hangingPunct="0">
              <a:spcBef>
                <a:spcPct val="50000"/>
              </a:spcBef>
            </a:pPr>
            <a:r>
              <a:rPr lang="en-US" sz="2600" b="1" dirty="0" smtClean="0">
                <a:solidFill>
                  <a:srgbClr val="FFFFFF"/>
                </a:solidFill>
                <a:latin typeface="Times"/>
                <a:ea typeface="ＭＳ Ｐゴシック" pitchFamily="34" charset="-128"/>
                <a:cs typeface="Times"/>
              </a:rPr>
              <a:t>INTRODUCTION</a:t>
            </a:r>
            <a:endParaRPr lang="en-US" sz="2600" dirty="0">
              <a:solidFill>
                <a:srgbClr val="FFFFFF"/>
              </a:solidFill>
              <a:latin typeface="Times"/>
              <a:ea typeface="ＭＳ Ｐゴシック" pitchFamily="34" charset="-128"/>
              <a:cs typeface="Times"/>
            </a:endParaRPr>
          </a:p>
        </p:txBody>
      </p:sp>
      <p:sp>
        <p:nvSpPr>
          <p:cNvPr id="10" name="TextBox 9"/>
          <p:cNvSpPr txBox="1"/>
          <p:nvPr/>
        </p:nvSpPr>
        <p:spPr>
          <a:xfrm>
            <a:off x="-2" y="4160665"/>
            <a:ext cx="11072987" cy="5509199"/>
          </a:xfrm>
          <a:prstGeom prst="rect">
            <a:avLst/>
          </a:prstGeom>
          <a:noFill/>
        </p:spPr>
        <p:txBody>
          <a:bodyPr wrap="square" rtlCol="0">
            <a:spAutoFit/>
          </a:bodyPr>
          <a:lstStyle/>
          <a:p>
            <a:pPr marL="342900" indent="-342900">
              <a:buFont typeface="Arial"/>
              <a:buChar char="•"/>
            </a:pPr>
            <a:r>
              <a:rPr lang="en-US" sz="2200" dirty="0" smtClean="0"/>
              <a:t>Varicose veins are extremely common and often treated by variety of clinical teams including vascular surgeons, dermatologists, plastic surgeons and other specialized providers</a:t>
            </a:r>
            <a:r>
              <a:rPr lang="en-US" sz="2200" baseline="30000" dirty="0" smtClean="0"/>
              <a:t>1</a:t>
            </a:r>
            <a:endParaRPr lang="en-US" sz="2200" dirty="0" smtClean="0"/>
          </a:p>
          <a:p>
            <a:pPr marL="342900" lvl="0" indent="-342900">
              <a:buFont typeface="Arial"/>
              <a:buChar char="•"/>
            </a:pPr>
            <a:r>
              <a:rPr lang="en-US" sz="2200" dirty="0" smtClean="0"/>
              <a:t>Many complications exist in treatment of varicosities, and while rare, arterial injection represents an event of significant morbidity </a:t>
            </a:r>
          </a:p>
          <a:p>
            <a:pPr marL="342900" lvl="0" indent="-342900">
              <a:buFont typeface="Arial"/>
              <a:buChar char="•"/>
            </a:pPr>
            <a:r>
              <a:rPr lang="en-US" sz="2200" dirty="0" smtClean="0"/>
              <a:t>Our patient is a 68-year-old female who presented 6 weeks following an accidental arterial injection of a sclerosing agent during treatment of varicose veins around the eye</a:t>
            </a:r>
          </a:p>
          <a:p>
            <a:pPr marL="342900" lvl="0" indent="-342900">
              <a:buFont typeface="Arial"/>
              <a:buChar char="•"/>
            </a:pPr>
            <a:r>
              <a:rPr lang="en-US" sz="2200" dirty="0" smtClean="0"/>
              <a:t>The injection resulted in immediate pain followed by erythema and edema of the scalp the next day which did not respond to a course of steroids</a:t>
            </a:r>
          </a:p>
          <a:p>
            <a:pPr marL="342900" lvl="0" indent="-342900">
              <a:buFont typeface="Arial"/>
              <a:buChar char="•"/>
            </a:pPr>
            <a:r>
              <a:rPr lang="en-US" sz="2200" dirty="0" smtClean="0"/>
              <a:t>She was referred for hyperbaric oxygen treatments due to </a:t>
            </a:r>
            <a:r>
              <a:rPr lang="en-US" sz="2200" dirty="0" err="1" smtClean="0"/>
              <a:t>devitalization</a:t>
            </a:r>
            <a:r>
              <a:rPr lang="en-US" sz="2200" dirty="0" smtClean="0"/>
              <a:t> of the scalp over the right upper forehead in the distribution of the frontal branch of the superficial temporal artery</a:t>
            </a:r>
          </a:p>
          <a:p>
            <a:pPr marL="342900" lvl="0" indent="-342900">
              <a:buFont typeface="Arial"/>
              <a:buChar char="•"/>
            </a:pPr>
            <a:r>
              <a:rPr lang="en-US" sz="2200" dirty="0" smtClean="0"/>
              <a:t>She continued to have pain unresponsive to acetaminophen, NSAIDs, </a:t>
            </a:r>
            <a:r>
              <a:rPr lang="en-US" sz="2200" dirty="0" err="1" smtClean="0"/>
              <a:t>gabapentinoids</a:t>
            </a:r>
            <a:r>
              <a:rPr lang="en-US" sz="2200" dirty="0" smtClean="0"/>
              <a:t>, codeine and even peripheral nerve blocks for her now 15cm full-thickness necrotic wound</a:t>
            </a:r>
          </a:p>
          <a:p>
            <a:pPr marL="342900" lvl="0" indent="-342900">
              <a:buFont typeface="Arial"/>
              <a:buChar char="•"/>
            </a:pPr>
            <a:r>
              <a:rPr lang="en-US" sz="2200" dirty="0"/>
              <a:t> </a:t>
            </a:r>
            <a:r>
              <a:rPr lang="en-US" sz="2200" dirty="0" smtClean="0"/>
              <a:t> Our patient was evaluated in the pain clinic, approximately 6 weeks into wound care with minimal recovery, to help relieve her associated pain</a:t>
            </a:r>
            <a:endParaRPr lang="en-US" sz="2200" dirty="0"/>
          </a:p>
        </p:txBody>
      </p:sp>
      <p:sp>
        <p:nvSpPr>
          <p:cNvPr id="13" name="Text Box 85"/>
          <p:cNvSpPr txBox="1">
            <a:spLocks noChangeArrowheads="1"/>
          </p:cNvSpPr>
          <p:nvPr/>
        </p:nvSpPr>
        <p:spPr bwMode="auto">
          <a:xfrm>
            <a:off x="11005967" y="8710147"/>
            <a:ext cx="11295842" cy="492406"/>
          </a:xfrm>
          <a:prstGeom prst="rect">
            <a:avLst/>
          </a:prstGeom>
          <a:solidFill>
            <a:srgbClr val="0D3A7B"/>
          </a:solidFill>
          <a:ln w="9525">
            <a:noFill/>
            <a:miter lim="800000"/>
            <a:headEnd/>
            <a:tailEnd/>
          </a:ln>
        </p:spPr>
        <p:txBody>
          <a:bodyPr wrap="square" lIns="91403" tIns="45702" rIns="91403" bIns="45702">
            <a:spAutoFit/>
          </a:bodyPr>
          <a:lstStyle/>
          <a:p>
            <a:pPr defTabSz="919163" eaLnBrk="0" hangingPunct="0">
              <a:spcBef>
                <a:spcPct val="50000"/>
              </a:spcBef>
            </a:pPr>
            <a:r>
              <a:rPr lang="en-US" sz="2600" b="1" dirty="0" smtClean="0">
                <a:solidFill>
                  <a:schemeClr val="bg1"/>
                </a:solidFill>
                <a:latin typeface="Times"/>
                <a:ea typeface="ＭＳ Ｐゴシック" pitchFamily="34" charset="-128"/>
                <a:cs typeface="Times"/>
              </a:rPr>
              <a:t>TECHNIQUE</a:t>
            </a:r>
            <a:endParaRPr lang="en-US" sz="2600" b="1" dirty="0">
              <a:solidFill>
                <a:prstClr val="white"/>
              </a:solidFill>
              <a:latin typeface="Times"/>
              <a:ea typeface="ＭＳ Ｐゴシック" pitchFamily="34" charset="-128"/>
              <a:cs typeface="Times"/>
            </a:endParaRPr>
          </a:p>
        </p:txBody>
      </p:sp>
      <p:sp>
        <p:nvSpPr>
          <p:cNvPr id="14" name="Content Placeholder 2"/>
          <p:cNvSpPr txBox="1">
            <a:spLocks/>
          </p:cNvSpPr>
          <p:nvPr/>
        </p:nvSpPr>
        <p:spPr>
          <a:xfrm>
            <a:off x="11005967" y="9202553"/>
            <a:ext cx="11005966" cy="5675107"/>
          </a:xfrm>
          <a:prstGeom prst="rect">
            <a:avLst/>
          </a:prstGeom>
        </p:spPr>
        <p:txBody>
          <a:bodyPr vert="horz" lIns="91440" tIns="45720" rIns="91440" bIns="45720" rtlCol="0">
            <a:noAutofit/>
          </a:bodyPr>
          <a:lstStyle/>
          <a:p>
            <a:pPr marL="342900" lvl="0" indent="-342900">
              <a:buFont typeface="Arial"/>
              <a:buChar char="•"/>
            </a:pPr>
            <a:r>
              <a:rPr lang="en-US" sz="2200" dirty="0" smtClean="0"/>
              <a:t>The s</a:t>
            </a:r>
            <a:r>
              <a:rPr lang="en-US" sz="2200" noProof="0" dirty="0" err="1" smtClean="0"/>
              <a:t>tellate</a:t>
            </a:r>
            <a:r>
              <a:rPr lang="en-US" sz="2200" noProof="0" dirty="0" smtClean="0"/>
              <a:t> ganglion is an oval shaped bundle of nerves formed by the fusion of the inferior cervical and 1</a:t>
            </a:r>
            <a:r>
              <a:rPr lang="en-US" sz="2200" baseline="30000" noProof="0" dirty="0" smtClean="0"/>
              <a:t>st</a:t>
            </a:r>
            <a:r>
              <a:rPr lang="en-US" sz="2200" noProof="0" dirty="0" smtClean="0"/>
              <a:t> thoracic ganglions of the sympathetic chain</a:t>
            </a:r>
            <a:r>
              <a:rPr lang="en-US" sz="2200" baseline="30000" noProof="0" dirty="0" smtClean="0"/>
              <a:t>2</a:t>
            </a:r>
            <a:r>
              <a:rPr lang="en-US" sz="2200" noProof="0" dirty="0" smtClean="0"/>
              <a:t> </a:t>
            </a:r>
          </a:p>
          <a:p>
            <a:pPr marL="342900" lvl="0" indent="-342900">
              <a:buFont typeface="Arial"/>
              <a:buChar char="•"/>
            </a:pPr>
            <a:r>
              <a:rPr kumimoji="0" lang="en-US" sz="2200" b="0" i="0" u="none" strike="noStrike" kern="1200" cap="none" spc="0" normalizeH="0" baseline="0" noProof="0" dirty="0" smtClean="0">
                <a:ln>
                  <a:noFill/>
                </a:ln>
                <a:effectLst/>
                <a:uLnTx/>
                <a:uFillTx/>
              </a:rPr>
              <a:t>The ganglion lies anterior to the </a:t>
            </a:r>
            <a:r>
              <a:rPr kumimoji="0" lang="en-US" sz="2200" b="0" i="0" u="none" strike="noStrike" kern="1200" cap="none" spc="0" normalizeH="0" baseline="0" noProof="0" dirty="0" err="1" smtClean="0">
                <a:ln>
                  <a:noFill/>
                </a:ln>
                <a:effectLst/>
                <a:uLnTx/>
                <a:uFillTx/>
              </a:rPr>
              <a:t>prevertebral</a:t>
            </a:r>
            <a:r>
              <a:rPr kumimoji="0" lang="en-US" sz="2200" b="0" i="0" u="none" strike="noStrike" kern="1200" cap="none" spc="0" normalizeH="0" baseline="0" noProof="0" dirty="0" smtClean="0">
                <a:ln>
                  <a:noFill/>
                </a:ln>
                <a:effectLst/>
                <a:uLnTx/>
                <a:uFillTx/>
              </a:rPr>
              <a:t> fascia and medial to the carotid sheath and contains most of the preganglionic fibers for the head and neck which ascend the cervical trunk to the superior cervical ganglion providing</a:t>
            </a:r>
            <a:r>
              <a:rPr kumimoji="0" lang="en-US" sz="2200" b="0" i="0" u="none" strike="noStrike" kern="1200" cap="none" spc="0" normalizeH="0" noProof="0" dirty="0" smtClean="0">
                <a:ln>
                  <a:noFill/>
                </a:ln>
                <a:effectLst/>
                <a:uLnTx/>
                <a:uFillTx/>
              </a:rPr>
              <a:t> vasoconstrictor nerves to the face and neck among other functions</a:t>
            </a:r>
            <a:endParaRPr lang="en-US" sz="2200" dirty="0" smtClean="0"/>
          </a:p>
          <a:p>
            <a:pPr marL="342900" lvl="0" indent="-342900">
              <a:buFont typeface="Arial"/>
              <a:buChar char="•"/>
            </a:pPr>
            <a:r>
              <a:rPr kumimoji="0" lang="en-US" sz="2200" b="0" i="0" u="none" strike="noStrike" kern="1200" cap="none" spc="0" normalizeH="0" baseline="0" noProof="0" dirty="0" smtClean="0">
                <a:ln>
                  <a:noFill/>
                </a:ln>
                <a:effectLst/>
                <a:uLnTx/>
                <a:uFillTx/>
              </a:rPr>
              <a:t>Various imaging modalities including ultrasound,</a:t>
            </a:r>
            <a:r>
              <a:rPr kumimoji="0" lang="en-US" sz="2200" b="0" i="0" u="none" strike="noStrike" kern="1200" cap="none" spc="0" normalizeH="0" noProof="0" dirty="0" smtClean="0">
                <a:ln>
                  <a:noFill/>
                </a:ln>
                <a:effectLst/>
                <a:uLnTx/>
                <a:uFillTx/>
              </a:rPr>
              <a:t> CT, and fluoroscopy have been used to supplement the traditional blind technique in order to minimize risk and improve success rates</a:t>
            </a:r>
          </a:p>
          <a:p>
            <a:pPr marL="342900" lvl="0" indent="-342900">
              <a:buFont typeface="Arial"/>
              <a:buChar char="•"/>
            </a:pPr>
            <a:r>
              <a:rPr lang="en-US" sz="2200" dirty="0"/>
              <a:t>A</a:t>
            </a:r>
            <a:r>
              <a:rPr lang="en-US" sz="2200" dirty="0" smtClean="0"/>
              <a:t>pproach at the C7 vertebral level allows for closer proximity to the ganglion however, the vertebral artery is uncovered at this level unlike at the C6 level where the artery courses posteriorly to </a:t>
            </a:r>
            <a:r>
              <a:rPr lang="en-US" sz="2200" dirty="0" err="1" smtClean="0"/>
              <a:t>Chassaignac’s</a:t>
            </a:r>
            <a:r>
              <a:rPr lang="en-US" sz="2200" dirty="0" smtClean="0"/>
              <a:t> tubercle</a:t>
            </a:r>
          </a:p>
          <a:p>
            <a:pPr marL="342900" lvl="0" indent="-342900">
              <a:buFont typeface="Arial"/>
              <a:buChar char="•"/>
            </a:pPr>
            <a:r>
              <a:rPr kumimoji="0" lang="en-US" sz="2200" b="0" i="0" u="none" strike="noStrike" kern="1200" cap="none" spc="0" normalizeH="0" baseline="0" noProof="0" dirty="0" smtClean="0">
                <a:ln>
                  <a:noFill/>
                </a:ln>
                <a:effectLst/>
                <a:uLnTx/>
                <a:uFillTx/>
              </a:rPr>
              <a:t>After identifying the</a:t>
            </a:r>
            <a:r>
              <a:rPr kumimoji="0" lang="en-US" sz="2200" b="0" i="0" u="none" strike="noStrike" kern="1200" cap="none" spc="0" normalizeH="0" noProof="0" dirty="0" smtClean="0">
                <a:ln>
                  <a:noFill/>
                </a:ln>
                <a:effectLst/>
                <a:uLnTx/>
                <a:uFillTx/>
              </a:rPr>
              <a:t> preferred level, a needle is passed to contact the anterior transverse process then withdrawn 2mm, after negative aspiration contrast agent and local anesthetic can be </a:t>
            </a:r>
            <a:r>
              <a:rPr kumimoji="0" lang="en-US" sz="2200" b="0" i="0" u="none" strike="noStrike" kern="1200" cap="none" spc="0" normalizeH="0" noProof="0" dirty="0" smtClean="0">
                <a:ln>
                  <a:noFill/>
                </a:ln>
                <a:effectLst/>
                <a:uLnTx/>
                <a:uFillTx/>
              </a:rPr>
              <a:t>infiltrated</a:t>
            </a:r>
            <a:endParaRPr kumimoji="0" lang="en-US" sz="2200" b="0" i="0" u="none" strike="noStrike" kern="1200" cap="none" spc="0" normalizeH="0" baseline="0" noProof="0" dirty="0" smtClean="0">
              <a:ln>
                <a:noFill/>
              </a:ln>
              <a:solidFill>
                <a:schemeClr val="tx1">
                  <a:tint val="75000"/>
                </a:schemeClr>
              </a:solidFill>
              <a:effectLst/>
              <a:uLnTx/>
              <a:uFillTx/>
            </a:endParaRPr>
          </a:p>
        </p:txBody>
      </p:sp>
      <p:sp>
        <p:nvSpPr>
          <p:cNvPr id="15" name="Text Box 85"/>
          <p:cNvSpPr txBox="1">
            <a:spLocks noChangeArrowheads="1"/>
          </p:cNvSpPr>
          <p:nvPr/>
        </p:nvSpPr>
        <p:spPr bwMode="auto">
          <a:xfrm>
            <a:off x="11005967" y="3531707"/>
            <a:ext cx="21912433" cy="492406"/>
          </a:xfrm>
          <a:prstGeom prst="rect">
            <a:avLst/>
          </a:prstGeom>
          <a:solidFill>
            <a:srgbClr val="0D3A7B"/>
          </a:solidFill>
          <a:ln w="9525">
            <a:noFill/>
            <a:miter lim="800000"/>
            <a:headEnd/>
            <a:tailEnd/>
          </a:ln>
        </p:spPr>
        <p:txBody>
          <a:bodyPr wrap="square" lIns="91403" tIns="45702" rIns="91403" bIns="45702">
            <a:spAutoFit/>
          </a:bodyPr>
          <a:lstStyle/>
          <a:p>
            <a:pPr defTabSz="919163" eaLnBrk="0" hangingPunct="0">
              <a:spcBef>
                <a:spcPct val="50000"/>
              </a:spcBef>
            </a:pPr>
            <a:r>
              <a:rPr lang="en-US" sz="2600" b="1" dirty="0" smtClean="0">
                <a:solidFill>
                  <a:srgbClr val="FFFFFF"/>
                </a:solidFill>
                <a:latin typeface="Times"/>
                <a:ea typeface="ＭＳ Ｐゴシック" pitchFamily="34" charset="-128"/>
                <a:cs typeface="Times"/>
              </a:rPr>
              <a:t>INDICATIONS                                                                                                                 </a:t>
            </a:r>
            <a:r>
              <a:rPr lang="en-US" sz="2600" b="1" dirty="0">
                <a:solidFill>
                  <a:srgbClr val="FFFFFF"/>
                </a:solidFill>
                <a:latin typeface="Times"/>
                <a:ea typeface="ＭＳ Ｐゴシック" pitchFamily="34" charset="-128"/>
                <a:cs typeface="Times"/>
              </a:rPr>
              <a:t>8</a:t>
            </a:r>
            <a:r>
              <a:rPr lang="en-US" sz="2600" b="1" dirty="0" smtClean="0">
                <a:solidFill>
                  <a:srgbClr val="FFFFFF"/>
                </a:solidFill>
                <a:latin typeface="Times"/>
                <a:ea typeface="ＭＳ Ｐゴシック" pitchFamily="34" charset="-128"/>
                <a:cs typeface="Times"/>
              </a:rPr>
              <a:t> </a:t>
            </a:r>
            <a:r>
              <a:rPr lang="en-US" sz="2600" b="1" dirty="0" smtClean="0">
                <a:solidFill>
                  <a:srgbClr val="FFFFFF"/>
                </a:solidFill>
                <a:latin typeface="Times"/>
                <a:ea typeface="ＭＳ Ｐゴシック" pitchFamily="34" charset="-128"/>
                <a:cs typeface="Times"/>
              </a:rPr>
              <a:t>WEEKS AFTER FINAL INJECTION</a:t>
            </a:r>
            <a:endParaRPr lang="en-US" sz="2600" b="1" dirty="0">
              <a:solidFill>
                <a:srgbClr val="FFFFFF"/>
              </a:solidFill>
              <a:latin typeface="Times"/>
              <a:ea typeface="ＭＳ Ｐゴシック" pitchFamily="34" charset="-128"/>
              <a:cs typeface="Times"/>
            </a:endParaRPr>
          </a:p>
        </p:txBody>
      </p:sp>
      <p:sp>
        <p:nvSpPr>
          <p:cNvPr id="32" name="Text Box 85"/>
          <p:cNvSpPr txBox="1">
            <a:spLocks noChangeArrowheads="1"/>
          </p:cNvSpPr>
          <p:nvPr/>
        </p:nvSpPr>
        <p:spPr bwMode="auto">
          <a:xfrm>
            <a:off x="22622405" y="10975898"/>
            <a:ext cx="10273602" cy="492406"/>
          </a:xfrm>
          <a:prstGeom prst="rect">
            <a:avLst/>
          </a:prstGeom>
          <a:solidFill>
            <a:srgbClr val="0D3A7B"/>
          </a:solidFill>
          <a:ln w="9525">
            <a:noFill/>
            <a:miter lim="800000"/>
            <a:headEnd/>
            <a:tailEnd/>
          </a:ln>
        </p:spPr>
        <p:txBody>
          <a:bodyPr wrap="square" lIns="91403" tIns="45702" rIns="91403" bIns="45702">
            <a:spAutoFit/>
          </a:bodyPr>
          <a:lstStyle>
            <a:defPPr>
              <a:defRPr lang="en-US"/>
            </a:defPPr>
            <a:lvl1pPr marL="0" algn="l" defTabSz="1380333" rtl="0" eaLnBrk="1" latinLnBrk="0" hangingPunct="1">
              <a:defRPr sz="5400" kern="1200">
                <a:solidFill>
                  <a:schemeClr val="tx1"/>
                </a:solidFill>
                <a:latin typeface="+mn-lt"/>
                <a:ea typeface="+mn-ea"/>
                <a:cs typeface="+mn-cs"/>
              </a:defRPr>
            </a:lvl1pPr>
            <a:lvl2pPr marL="1380333" algn="l" defTabSz="1380333" rtl="0" eaLnBrk="1" latinLnBrk="0" hangingPunct="1">
              <a:defRPr sz="5400" kern="1200">
                <a:solidFill>
                  <a:schemeClr val="tx1"/>
                </a:solidFill>
                <a:latin typeface="+mn-lt"/>
                <a:ea typeface="+mn-ea"/>
                <a:cs typeface="+mn-cs"/>
              </a:defRPr>
            </a:lvl2pPr>
            <a:lvl3pPr marL="2760665" algn="l" defTabSz="1380333" rtl="0" eaLnBrk="1" latinLnBrk="0" hangingPunct="1">
              <a:defRPr sz="5400" kern="1200">
                <a:solidFill>
                  <a:schemeClr val="tx1"/>
                </a:solidFill>
                <a:latin typeface="+mn-lt"/>
                <a:ea typeface="+mn-ea"/>
                <a:cs typeface="+mn-cs"/>
              </a:defRPr>
            </a:lvl3pPr>
            <a:lvl4pPr marL="4140998" algn="l" defTabSz="1380333" rtl="0" eaLnBrk="1" latinLnBrk="0" hangingPunct="1">
              <a:defRPr sz="5400" kern="1200">
                <a:solidFill>
                  <a:schemeClr val="tx1"/>
                </a:solidFill>
                <a:latin typeface="+mn-lt"/>
                <a:ea typeface="+mn-ea"/>
                <a:cs typeface="+mn-cs"/>
              </a:defRPr>
            </a:lvl4pPr>
            <a:lvl5pPr marL="5521330" algn="l" defTabSz="1380333" rtl="0" eaLnBrk="1" latinLnBrk="0" hangingPunct="1">
              <a:defRPr sz="5400" kern="1200">
                <a:solidFill>
                  <a:schemeClr val="tx1"/>
                </a:solidFill>
                <a:latin typeface="+mn-lt"/>
                <a:ea typeface="+mn-ea"/>
                <a:cs typeface="+mn-cs"/>
              </a:defRPr>
            </a:lvl5pPr>
            <a:lvl6pPr marL="6901663" algn="l" defTabSz="1380333" rtl="0" eaLnBrk="1" latinLnBrk="0" hangingPunct="1">
              <a:defRPr sz="5400" kern="1200">
                <a:solidFill>
                  <a:schemeClr val="tx1"/>
                </a:solidFill>
                <a:latin typeface="+mn-lt"/>
                <a:ea typeface="+mn-ea"/>
                <a:cs typeface="+mn-cs"/>
              </a:defRPr>
            </a:lvl6pPr>
            <a:lvl7pPr marL="8281995" algn="l" defTabSz="1380333" rtl="0" eaLnBrk="1" latinLnBrk="0" hangingPunct="1">
              <a:defRPr sz="5400" kern="1200">
                <a:solidFill>
                  <a:schemeClr val="tx1"/>
                </a:solidFill>
                <a:latin typeface="+mn-lt"/>
                <a:ea typeface="+mn-ea"/>
                <a:cs typeface="+mn-cs"/>
              </a:defRPr>
            </a:lvl7pPr>
            <a:lvl8pPr marL="9662328" algn="l" defTabSz="1380333" rtl="0" eaLnBrk="1" latinLnBrk="0" hangingPunct="1">
              <a:defRPr sz="5400" kern="1200">
                <a:solidFill>
                  <a:schemeClr val="tx1"/>
                </a:solidFill>
                <a:latin typeface="+mn-lt"/>
                <a:ea typeface="+mn-ea"/>
                <a:cs typeface="+mn-cs"/>
              </a:defRPr>
            </a:lvl8pPr>
            <a:lvl9pPr marL="11042660" algn="l" defTabSz="1380333" rtl="0" eaLnBrk="1" latinLnBrk="0" hangingPunct="1">
              <a:defRPr sz="5400" kern="1200">
                <a:solidFill>
                  <a:schemeClr val="tx1"/>
                </a:solidFill>
                <a:latin typeface="+mn-lt"/>
                <a:ea typeface="+mn-ea"/>
                <a:cs typeface="+mn-cs"/>
              </a:defRPr>
            </a:lvl9pPr>
          </a:lstStyle>
          <a:p>
            <a:pPr defTabSz="919163" eaLnBrk="0" hangingPunct="0">
              <a:spcBef>
                <a:spcPct val="50000"/>
              </a:spcBef>
            </a:pPr>
            <a:r>
              <a:rPr lang="en-US" sz="2600" b="1" dirty="0" smtClean="0">
                <a:solidFill>
                  <a:srgbClr val="FFFFFF"/>
                </a:solidFill>
                <a:latin typeface="Times"/>
                <a:ea typeface="ＭＳ Ｐゴシック" pitchFamily="34" charset="-128"/>
                <a:cs typeface="Times"/>
              </a:rPr>
              <a:t>CONCLUSION</a:t>
            </a:r>
            <a:endParaRPr lang="en-US" sz="2600" b="1" dirty="0">
              <a:solidFill>
                <a:srgbClr val="FFFFFF"/>
              </a:solidFill>
              <a:latin typeface="Times"/>
              <a:ea typeface="ＭＳ Ｐゴシック" pitchFamily="34" charset="-128"/>
              <a:cs typeface="Times"/>
            </a:endParaRPr>
          </a:p>
        </p:txBody>
      </p:sp>
      <p:sp>
        <p:nvSpPr>
          <p:cNvPr id="33" name="Text Box 85"/>
          <p:cNvSpPr txBox="1">
            <a:spLocks noChangeArrowheads="1"/>
          </p:cNvSpPr>
          <p:nvPr/>
        </p:nvSpPr>
        <p:spPr bwMode="auto">
          <a:xfrm>
            <a:off x="22573150" y="14168435"/>
            <a:ext cx="10322856" cy="492406"/>
          </a:xfrm>
          <a:prstGeom prst="rect">
            <a:avLst/>
          </a:prstGeom>
          <a:solidFill>
            <a:srgbClr val="0D3A7B"/>
          </a:solidFill>
          <a:ln w="9525">
            <a:noFill/>
            <a:miter lim="800000"/>
            <a:headEnd/>
            <a:tailEnd/>
          </a:ln>
        </p:spPr>
        <p:txBody>
          <a:bodyPr wrap="square" lIns="91403" tIns="45702" rIns="91403" bIns="45702">
            <a:spAutoFit/>
          </a:bodyPr>
          <a:lstStyle>
            <a:defPPr>
              <a:defRPr lang="en-US"/>
            </a:defPPr>
            <a:lvl1pPr marL="0" algn="l" defTabSz="1380333" rtl="0" eaLnBrk="1" latinLnBrk="0" hangingPunct="1">
              <a:defRPr sz="5400" kern="1200">
                <a:solidFill>
                  <a:schemeClr val="tx1"/>
                </a:solidFill>
                <a:latin typeface="+mn-lt"/>
                <a:ea typeface="+mn-ea"/>
                <a:cs typeface="+mn-cs"/>
              </a:defRPr>
            </a:lvl1pPr>
            <a:lvl2pPr marL="1380333" algn="l" defTabSz="1380333" rtl="0" eaLnBrk="1" latinLnBrk="0" hangingPunct="1">
              <a:defRPr sz="5400" kern="1200">
                <a:solidFill>
                  <a:schemeClr val="tx1"/>
                </a:solidFill>
                <a:latin typeface="+mn-lt"/>
                <a:ea typeface="+mn-ea"/>
                <a:cs typeface="+mn-cs"/>
              </a:defRPr>
            </a:lvl2pPr>
            <a:lvl3pPr marL="2760665" algn="l" defTabSz="1380333" rtl="0" eaLnBrk="1" latinLnBrk="0" hangingPunct="1">
              <a:defRPr sz="5400" kern="1200">
                <a:solidFill>
                  <a:schemeClr val="tx1"/>
                </a:solidFill>
                <a:latin typeface="+mn-lt"/>
                <a:ea typeface="+mn-ea"/>
                <a:cs typeface="+mn-cs"/>
              </a:defRPr>
            </a:lvl3pPr>
            <a:lvl4pPr marL="4140998" algn="l" defTabSz="1380333" rtl="0" eaLnBrk="1" latinLnBrk="0" hangingPunct="1">
              <a:defRPr sz="5400" kern="1200">
                <a:solidFill>
                  <a:schemeClr val="tx1"/>
                </a:solidFill>
                <a:latin typeface="+mn-lt"/>
                <a:ea typeface="+mn-ea"/>
                <a:cs typeface="+mn-cs"/>
              </a:defRPr>
            </a:lvl4pPr>
            <a:lvl5pPr marL="5521330" algn="l" defTabSz="1380333" rtl="0" eaLnBrk="1" latinLnBrk="0" hangingPunct="1">
              <a:defRPr sz="5400" kern="1200">
                <a:solidFill>
                  <a:schemeClr val="tx1"/>
                </a:solidFill>
                <a:latin typeface="+mn-lt"/>
                <a:ea typeface="+mn-ea"/>
                <a:cs typeface="+mn-cs"/>
              </a:defRPr>
            </a:lvl5pPr>
            <a:lvl6pPr marL="6901663" algn="l" defTabSz="1380333" rtl="0" eaLnBrk="1" latinLnBrk="0" hangingPunct="1">
              <a:defRPr sz="5400" kern="1200">
                <a:solidFill>
                  <a:schemeClr val="tx1"/>
                </a:solidFill>
                <a:latin typeface="+mn-lt"/>
                <a:ea typeface="+mn-ea"/>
                <a:cs typeface="+mn-cs"/>
              </a:defRPr>
            </a:lvl6pPr>
            <a:lvl7pPr marL="8281995" algn="l" defTabSz="1380333" rtl="0" eaLnBrk="1" latinLnBrk="0" hangingPunct="1">
              <a:defRPr sz="5400" kern="1200">
                <a:solidFill>
                  <a:schemeClr val="tx1"/>
                </a:solidFill>
                <a:latin typeface="+mn-lt"/>
                <a:ea typeface="+mn-ea"/>
                <a:cs typeface="+mn-cs"/>
              </a:defRPr>
            </a:lvl7pPr>
            <a:lvl8pPr marL="9662328" algn="l" defTabSz="1380333" rtl="0" eaLnBrk="1" latinLnBrk="0" hangingPunct="1">
              <a:defRPr sz="5400" kern="1200">
                <a:solidFill>
                  <a:schemeClr val="tx1"/>
                </a:solidFill>
                <a:latin typeface="+mn-lt"/>
                <a:ea typeface="+mn-ea"/>
                <a:cs typeface="+mn-cs"/>
              </a:defRPr>
            </a:lvl8pPr>
            <a:lvl9pPr marL="11042660" algn="l" defTabSz="1380333" rtl="0" eaLnBrk="1" latinLnBrk="0" hangingPunct="1">
              <a:defRPr sz="5400" kern="1200">
                <a:solidFill>
                  <a:schemeClr val="tx1"/>
                </a:solidFill>
                <a:latin typeface="+mn-lt"/>
                <a:ea typeface="+mn-ea"/>
                <a:cs typeface="+mn-cs"/>
              </a:defRPr>
            </a:lvl9pPr>
          </a:lstStyle>
          <a:p>
            <a:pPr defTabSz="919163" eaLnBrk="0" hangingPunct="0">
              <a:spcBef>
                <a:spcPct val="50000"/>
              </a:spcBef>
            </a:pPr>
            <a:r>
              <a:rPr lang="en-US" sz="2600" b="1" dirty="0" smtClean="0">
                <a:solidFill>
                  <a:srgbClr val="FFFFFF"/>
                </a:solidFill>
                <a:latin typeface="Times"/>
                <a:ea typeface="ＭＳ Ｐゴシック" pitchFamily="34" charset="-128"/>
                <a:cs typeface="Times"/>
              </a:rPr>
              <a:t>CLINICAL IMPLICATION</a:t>
            </a:r>
            <a:endParaRPr lang="en-US" sz="2600" b="1" dirty="0">
              <a:solidFill>
                <a:srgbClr val="FFFFFF"/>
              </a:solidFill>
              <a:latin typeface="Times"/>
              <a:ea typeface="ＭＳ Ｐゴシック" pitchFamily="34" charset="-128"/>
              <a:cs typeface="Times"/>
            </a:endParaRPr>
          </a:p>
        </p:txBody>
      </p:sp>
      <p:sp>
        <p:nvSpPr>
          <p:cNvPr id="31" name="TextBox 30"/>
          <p:cNvSpPr txBox="1"/>
          <p:nvPr/>
        </p:nvSpPr>
        <p:spPr>
          <a:xfrm>
            <a:off x="22593299" y="14660841"/>
            <a:ext cx="10302707" cy="1107996"/>
          </a:xfrm>
          <a:prstGeom prst="rect">
            <a:avLst/>
          </a:prstGeom>
          <a:solidFill>
            <a:srgbClr val="F0E2AE"/>
          </a:solidFill>
        </p:spPr>
        <p:txBody>
          <a:bodyPr wrap="square" rtlCol="0">
            <a:spAutoFit/>
          </a:bodyPr>
          <a:lstStyle/>
          <a:p>
            <a:pPr marL="342900" indent="-342900">
              <a:buFont typeface="Arial"/>
              <a:buChar char="•"/>
            </a:pPr>
            <a:r>
              <a:rPr lang="en-US" sz="2200" b="1" dirty="0" smtClean="0"/>
              <a:t>Larger studies are needed to investigate the clinical impact of such a treatment</a:t>
            </a:r>
          </a:p>
          <a:p>
            <a:pPr marL="342900" indent="-342900">
              <a:buFont typeface="Arial"/>
              <a:buChar char="•"/>
            </a:pPr>
            <a:r>
              <a:rPr lang="en-US" sz="2200" b="1" dirty="0" smtClean="0"/>
              <a:t>Peripheral</a:t>
            </a:r>
            <a:r>
              <a:rPr lang="en-US" sz="2200" b="1" dirty="0" smtClean="0"/>
              <a:t> </a:t>
            </a:r>
            <a:r>
              <a:rPr lang="en-US" sz="2200" b="1" dirty="0" err="1" smtClean="0"/>
              <a:t>sympathectomy</a:t>
            </a:r>
            <a:r>
              <a:rPr lang="en-US" sz="2200" b="1" dirty="0" smtClean="0"/>
              <a:t> appears to have a significant impact on healing from impaired arterial flow due to localized clot or embolus  </a:t>
            </a:r>
            <a:endParaRPr lang="en-US" sz="2200" b="1" dirty="0"/>
          </a:p>
        </p:txBody>
      </p:sp>
      <p:sp>
        <p:nvSpPr>
          <p:cNvPr id="2" name="TextBox 1"/>
          <p:cNvSpPr txBox="1"/>
          <p:nvPr/>
        </p:nvSpPr>
        <p:spPr>
          <a:xfrm>
            <a:off x="22622405" y="11490779"/>
            <a:ext cx="10273601" cy="2677656"/>
          </a:xfrm>
          <a:prstGeom prst="rect">
            <a:avLst/>
          </a:prstGeom>
          <a:solidFill>
            <a:srgbClr val="F0E2AE"/>
          </a:solidFill>
        </p:spPr>
        <p:txBody>
          <a:bodyPr wrap="square" rtlCol="0">
            <a:spAutoFit/>
          </a:bodyPr>
          <a:lstStyle/>
          <a:p>
            <a:pPr marL="342900" indent="-342900" algn="just">
              <a:buFont typeface="Arial"/>
              <a:buChar char="•"/>
            </a:pPr>
            <a:r>
              <a:rPr lang="en-US" sz="2100" dirty="0" smtClean="0">
                <a:solidFill>
                  <a:schemeClr val="tx2">
                    <a:lumMod val="60000"/>
                    <a:lumOff val="40000"/>
                  </a:schemeClr>
                </a:solidFill>
                <a:latin typeface="Calibri (Body)"/>
                <a:cs typeface="Calibri (Body)"/>
              </a:rPr>
              <a:t>The stellate ganglion block was an effective modality to treat our patient’s scalp pain related to her wound. </a:t>
            </a:r>
          </a:p>
          <a:p>
            <a:pPr marL="342900" indent="-342900" algn="just">
              <a:buFont typeface="Arial"/>
              <a:buChar char="•"/>
            </a:pPr>
            <a:r>
              <a:rPr lang="en-US" sz="2100" dirty="0" smtClean="0">
                <a:solidFill>
                  <a:schemeClr val="tx2">
                    <a:lumMod val="60000"/>
                    <a:lumOff val="40000"/>
                  </a:schemeClr>
                </a:solidFill>
                <a:latin typeface="Calibri (Body)"/>
                <a:cs typeface="Calibri (Body)"/>
              </a:rPr>
              <a:t>This</a:t>
            </a:r>
            <a:r>
              <a:rPr lang="en-US" sz="2100" dirty="0" smtClean="0">
                <a:solidFill>
                  <a:schemeClr val="tx2">
                    <a:lumMod val="60000"/>
                    <a:lumOff val="40000"/>
                  </a:schemeClr>
                </a:solidFill>
                <a:latin typeface="Calibri (Body)"/>
                <a:cs typeface="Calibri (Body)"/>
              </a:rPr>
              <a:t> </a:t>
            </a:r>
            <a:r>
              <a:rPr lang="en-US" sz="2100" dirty="0" smtClean="0">
                <a:solidFill>
                  <a:schemeClr val="tx2">
                    <a:lumMod val="60000"/>
                    <a:lumOff val="40000"/>
                  </a:schemeClr>
                </a:solidFill>
                <a:latin typeface="Calibri (Body)"/>
                <a:cs typeface="Calibri (Body)"/>
              </a:rPr>
              <a:t>block is also an effective means to increase blood flow through the superficial temporal artery</a:t>
            </a:r>
            <a:r>
              <a:rPr lang="en-US" sz="2100" baseline="30000" dirty="0" smtClean="0">
                <a:solidFill>
                  <a:schemeClr val="tx2">
                    <a:lumMod val="60000"/>
                    <a:lumOff val="40000"/>
                  </a:schemeClr>
                </a:solidFill>
                <a:latin typeface="Calibri (Body)"/>
                <a:cs typeface="Calibri (Body)"/>
              </a:rPr>
              <a:t>3</a:t>
            </a:r>
            <a:r>
              <a:rPr lang="en-US" sz="2100" dirty="0" smtClean="0">
                <a:solidFill>
                  <a:schemeClr val="tx2">
                    <a:lumMod val="60000"/>
                    <a:lumOff val="40000"/>
                  </a:schemeClr>
                </a:solidFill>
                <a:latin typeface="Calibri (Body)"/>
                <a:cs typeface="Calibri (Body)"/>
              </a:rPr>
              <a:t>. </a:t>
            </a:r>
            <a:r>
              <a:rPr lang="en-US" sz="2100" dirty="0" smtClean="0">
                <a:solidFill>
                  <a:schemeClr val="tx2">
                    <a:lumMod val="60000"/>
                    <a:lumOff val="40000"/>
                  </a:schemeClr>
                </a:solidFill>
                <a:latin typeface="Calibri (Body)"/>
                <a:cs typeface="Calibri (Body)"/>
              </a:rPr>
              <a:t>Increased </a:t>
            </a:r>
            <a:r>
              <a:rPr lang="en-US" sz="2100" dirty="0" smtClean="0">
                <a:solidFill>
                  <a:schemeClr val="tx2">
                    <a:lumMod val="60000"/>
                    <a:lumOff val="40000"/>
                  </a:schemeClr>
                </a:solidFill>
                <a:latin typeface="Calibri (Body)"/>
                <a:cs typeface="Calibri (Body)"/>
              </a:rPr>
              <a:t>blood flow improves oxygen delivery and cellular waste removal which </a:t>
            </a:r>
            <a:r>
              <a:rPr lang="en-US" sz="2100" dirty="0" smtClean="0">
                <a:solidFill>
                  <a:schemeClr val="tx2">
                    <a:lumMod val="60000"/>
                    <a:lumOff val="40000"/>
                  </a:schemeClr>
                </a:solidFill>
                <a:latin typeface="Calibri (Body)"/>
                <a:cs typeface="Calibri (Body)"/>
              </a:rPr>
              <a:t>facilitates a </a:t>
            </a:r>
            <a:r>
              <a:rPr lang="en-US" sz="2100" dirty="0" smtClean="0">
                <a:solidFill>
                  <a:schemeClr val="tx2">
                    <a:lumMod val="60000"/>
                    <a:lumOff val="40000"/>
                  </a:schemeClr>
                </a:solidFill>
                <a:latin typeface="Calibri (Body)"/>
                <a:cs typeface="Calibri (Body)"/>
              </a:rPr>
              <a:t>healing environment required for tissue </a:t>
            </a:r>
            <a:r>
              <a:rPr lang="en-US" sz="2100" dirty="0" smtClean="0">
                <a:solidFill>
                  <a:schemeClr val="tx2">
                    <a:lumMod val="60000"/>
                    <a:lumOff val="40000"/>
                  </a:schemeClr>
                </a:solidFill>
                <a:latin typeface="Calibri (Body)"/>
                <a:cs typeface="Calibri (Body)"/>
              </a:rPr>
              <a:t>repair</a:t>
            </a:r>
            <a:r>
              <a:rPr lang="en-US" sz="2100" baseline="30000" dirty="0" smtClean="0">
                <a:solidFill>
                  <a:schemeClr val="tx2">
                    <a:lumMod val="60000"/>
                    <a:lumOff val="40000"/>
                  </a:schemeClr>
                </a:solidFill>
                <a:latin typeface="Calibri (Body)"/>
                <a:cs typeface="Calibri (Body)"/>
              </a:rPr>
              <a:t>4</a:t>
            </a:r>
            <a:br>
              <a:rPr lang="en-US" sz="2100" baseline="30000" dirty="0" smtClean="0">
                <a:solidFill>
                  <a:schemeClr val="tx2">
                    <a:lumMod val="60000"/>
                    <a:lumOff val="40000"/>
                  </a:schemeClr>
                </a:solidFill>
                <a:latin typeface="Calibri (Body)"/>
                <a:cs typeface="Calibri (Body)"/>
              </a:rPr>
            </a:br>
            <a:r>
              <a:rPr lang="en-US" sz="2100" dirty="0">
                <a:solidFill>
                  <a:schemeClr val="tx2">
                    <a:lumMod val="60000"/>
                    <a:lumOff val="40000"/>
                  </a:schemeClr>
                </a:solidFill>
                <a:latin typeface="Calibri (Body)"/>
                <a:cs typeface="Calibri (Body)"/>
              </a:rPr>
              <a:t>The use of imaging modalities improves safety and efficacy the procedure</a:t>
            </a:r>
          </a:p>
          <a:p>
            <a:pPr marL="342900" indent="-342900" algn="just">
              <a:buFont typeface="Arial"/>
              <a:buChar char="•"/>
            </a:pPr>
            <a:r>
              <a:rPr lang="en-US" sz="2100" dirty="0">
                <a:solidFill>
                  <a:schemeClr val="tx2">
                    <a:lumMod val="60000"/>
                    <a:lumOff val="40000"/>
                  </a:schemeClr>
                </a:solidFill>
                <a:latin typeface="Calibri (Body)"/>
                <a:cs typeface="Calibri (Body)"/>
              </a:rPr>
              <a:t>We believe this technique could be an adjuvant therapy for wound healing of various etiology throughout the </a:t>
            </a:r>
            <a:r>
              <a:rPr lang="en-US" sz="2100" dirty="0" smtClean="0">
                <a:solidFill>
                  <a:schemeClr val="tx2">
                    <a:lumMod val="60000"/>
                    <a:lumOff val="40000"/>
                  </a:schemeClr>
                </a:solidFill>
                <a:latin typeface="Calibri (Body)"/>
                <a:cs typeface="Calibri (Body)"/>
              </a:rPr>
              <a:t>body</a:t>
            </a:r>
            <a:endParaRPr lang="en-US" sz="2100" dirty="0">
              <a:latin typeface="Calibri (Body)"/>
              <a:cs typeface="Calibri (Body)"/>
            </a:endParaRPr>
          </a:p>
        </p:txBody>
      </p:sp>
      <p:pic>
        <p:nvPicPr>
          <p:cNvPr id="18" name="Picture 17" descr="Georgetown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54" y="271278"/>
            <a:ext cx="4854779" cy="2446129"/>
          </a:xfrm>
          <a:prstGeom prst="rect">
            <a:avLst/>
          </a:prstGeom>
        </p:spPr>
      </p:pic>
      <p:pic>
        <p:nvPicPr>
          <p:cNvPr id="5" name="Picture 4" descr="Second visit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2405" y="4095181"/>
            <a:ext cx="2143842" cy="4101395"/>
          </a:xfrm>
          <a:prstGeom prst="rect">
            <a:avLst/>
          </a:prstGeom>
        </p:spPr>
      </p:pic>
      <p:pic>
        <p:nvPicPr>
          <p:cNvPr id="11" name="Picture 10" descr="First visit 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93" y="10540531"/>
            <a:ext cx="2649442" cy="5192428"/>
          </a:xfrm>
          <a:prstGeom prst="rect">
            <a:avLst/>
          </a:prstGeom>
        </p:spPr>
      </p:pic>
      <p:pic>
        <p:nvPicPr>
          <p:cNvPr id="12" name="Picture 11" descr="First visit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969" y="10540531"/>
            <a:ext cx="2703258" cy="5192428"/>
          </a:xfrm>
          <a:prstGeom prst="rect">
            <a:avLst/>
          </a:prstGeom>
        </p:spPr>
      </p:pic>
      <p:pic>
        <p:nvPicPr>
          <p:cNvPr id="22" name="Picture 21" descr="Second visit 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15064" y="4095183"/>
            <a:ext cx="2143842" cy="4101394"/>
          </a:xfrm>
          <a:prstGeom prst="rect">
            <a:avLst/>
          </a:prstGeom>
        </p:spPr>
      </p:pic>
      <p:pic>
        <p:nvPicPr>
          <p:cNvPr id="23" name="Picture 22" descr="Pre op 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9029" y="7126697"/>
            <a:ext cx="5266977" cy="3758723"/>
          </a:xfrm>
          <a:prstGeom prst="rect">
            <a:avLst/>
          </a:prstGeom>
        </p:spPr>
      </p:pic>
      <p:pic>
        <p:nvPicPr>
          <p:cNvPr id="25" name="Picture 24" descr="stel 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06711" y="4095183"/>
            <a:ext cx="3095098" cy="4614964"/>
          </a:xfrm>
          <a:prstGeom prst="rect">
            <a:avLst/>
          </a:prstGeom>
        </p:spPr>
      </p:pic>
      <p:pic>
        <p:nvPicPr>
          <p:cNvPr id="28" name="Picture 27" descr="stel 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27704" y="4095183"/>
            <a:ext cx="3095098" cy="4614964"/>
          </a:xfrm>
          <a:prstGeom prst="rect">
            <a:avLst/>
          </a:prstGeom>
        </p:spPr>
      </p:pic>
      <p:sp>
        <p:nvSpPr>
          <p:cNvPr id="29" name="Rectangle 28"/>
          <p:cNvSpPr/>
          <p:nvPr/>
        </p:nvSpPr>
        <p:spPr>
          <a:xfrm>
            <a:off x="15727704" y="8031111"/>
            <a:ext cx="822960" cy="2773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6537893" y="8182921"/>
            <a:ext cx="585216" cy="1522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9206711" y="8058030"/>
            <a:ext cx="822960" cy="27709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0018524" y="8196576"/>
            <a:ext cx="584069" cy="1118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 Box 85"/>
          <p:cNvSpPr txBox="1">
            <a:spLocks noChangeArrowheads="1"/>
          </p:cNvSpPr>
          <p:nvPr/>
        </p:nvSpPr>
        <p:spPr bwMode="auto">
          <a:xfrm>
            <a:off x="0" y="9787160"/>
            <a:ext cx="10799999" cy="492406"/>
          </a:xfrm>
          <a:prstGeom prst="rect">
            <a:avLst/>
          </a:prstGeom>
          <a:solidFill>
            <a:srgbClr val="0D3A7B"/>
          </a:solidFill>
          <a:ln w="9525">
            <a:noFill/>
            <a:miter lim="800000"/>
            <a:headEnd/>
            <a:tailEnd/>
          </a:ln>
        </p:spPr>
        <p:txBody>
          <a:bodyPr wrap="square" lIns="91403" tIns="45702" rIns="91403" bIns="45702">
            <a:spAutoFit/>
          </a:bodyPr>
          <a:lstStyle/>
          <a:p>
            <a:pPr defTabSz="919163" eaLnBrk="0" hangingPunct="0">
              <a:spcBef>
                <a:spcPct val="50000"/>
              </a:spcBef>
            </a:pPr>
            <a:r>
              <a:rPr lang="en-US" sz="2600" b="1" dirty="0" smtClean="0">
                <a:solidFill>
                  <a:schemeClr val="bg1"/>
                </a:solidFill>
                <a:latin typeface="Times"/>
                <a:ea typeface="ＭＳ Ｐゴシック" pitchFamily="34" charset="-128"/>
                <a:cs typeface="Times"/>
              </a:rPr>
              <a:t>INITIAL PRESENTATION</a:t>
            </a:r>
            <a:endParaRPr lang="en-US" sz="2600" b="1" dirty="0">
              <a:solidFill>
                <a:prstClr val="white"/>
              </a:solidFill>
              <a:latin typeface="Times"/>
              <a:ea typeface="ＭＳ Ｐゴシック" pitchFamily="34" charset="-128"/>
              <a:cs typeface="Times"/>
            </a:endParaRPr>
          </a:p>
        </p:txBody>
      </p:sp>
      <p:pic>
        <p:nvPicPr>
          <p:cNvPr id="40" name="Picture 39" descr="Screen Shot 2018-10-14 at 3.48.24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72986" y="4095183"/>
            <a:ext cx="4341718" cy="4614964"/>
          </a:xfrm>
          <a:prstGeom prst="rect">
            <a:avLst/>
          </a:prstGeom>
        </p:spPr>
      </p:pic>
      <p:sp>
        <p:nvSpPr>
          <p:cNvPr id="45" name="TextBox 44"/>
          <p:cNvSpPr txBox="1"/>
          <p:nvPr/>
        </p:nvSpPr>
        <p:spPr>
          <a:xfrm>
            <a:off x="5475227" y="10453626"/>
            <a:ext cx="5334114" cy="5170645"/>
          </a:xfrm>
          <a:prstGeom prst="rect">
            <a:avLst/>
          </a:prstGeom>
          <a:noFill/>
        </p:spPr>
        <p:txBody>
          <a:bodyPr wrap="square" rtlCol="0">
            <a:spAutoFit/>
          </a:bodyPr>
          <a:lstStyle/>
          <a:p>
            <a:pPr marL="342900" indent="-342900">
              <a:buFont typeface="Arial"/>
              <a:buChar char="•"/>
            </a:pPr>
            <a:r>
              <a:rPr lang="en-US" sz="2200" dirty="0" smtClean="0"/>
              <a:t>Presentation seen here was 4 weeks after initial injury</a:t>
            </a:r>
          </a:p>
          <a:p>
            <a:pPr marL="342900" indent="-342900">
              <a:buFont typeface="Arial"/>
              <a:buChar char="•"/>
            </a:pPr>
            <a:r>
              <a:rPr lang="en-US" sz="2200" dirty="0" smtClean="0"/>
              <a:t>She had undergone 10 60-minute treatments of hyperbaric oxygen</a:t>
            </a:r>
          </a:p>
          <a:p>
            <a:pPr marL="342900" indent="-342900">
              <a:buFont typeface="Arial"/>
              <a:buChar char="•"/>
            </a:pPr>
            <a:r>
              <a:rPr lang="en-US" sz="2200" dirty="0" smtClean="0"/>
              <a:t>Wound measures approximately 15cm </a:t>
            </a:r>
            <a:r>
              <a:rPr lang="en-US" sz="2200" smtClean="0"/>
              <a:t>x </a:t>
            </a:r>
            <a:r>
              <a:rPr lang="en-US" sz="2200" smtClean="0"/>
              <a:t>5cm </a:t>
            </a:r>
            <a:r>
              <a:rPr lang="en-US" sz="2200" dirty="0" smtClean="0"/>
              <a:t>at its widest dimension</a:t>
            </a:r>
          </a:p>
          <a:p>
            <a:pPr marL="342900" indent="-342900">
              <a:buFont typeface="Arial"/>
              <a:buChar char="•"/>
            </a:pPr>
            <a:r>
              <a:rPr lang="en-US" sz="2200" dirty="0" smtClean="0"/>
              <a:t>After being seen by the plastic surgery service, she was sent to pain management for further evaluation</a:t>
            </a:r>
          </a:p>
          <a:p>
            <a:pPr marL="342900" indent="-342900">
              <a:buFont typeface="Arial"/>
              <a:buChar char="•"/>
            </a:pPr>
            <a:r>
              <a:rPr lang="en-US" sz="2200" dirty="0" smtClean="0"/>
              <a:t>There she agreed to undergo 4 stellate ganglion blocks over 4 weeks in addition to continued wound care with the plastic surgery department</a:t>
            </a:r>
          </a:p>
          <a:p>
            <a:pPr marL="342900" indent="-342900">
              <a:buFont typeface="Arial"/>
              <a:buChar char="•"/>
            </a:pPr>
            <a:endParaRPr lang="en-US" sz="2200" dirty="0" smtClean="0"/>
          </a:p>
          <a:p>
            <a:pPr marL="342900" indent="-342900">
              <a:buFont typeface="Arial"/>
              <a:buChar char="•"/>
            </a:pPr>
            <a:endParaRPr lang="en-US" sz="2200" dirty="0"/>
          </a:p>
        </p:txBody>
      </p:sp>
      <p:sp>
        <p:nvSpPr>
          <p:cNvPr id="46" name="TextBox 45"/>
          <p:cNvSpPr txBox="1"/>
          <p:nvPr/>
        </p:nvSpPr>
        <p:spPr>
          <a:xfrm>
            <a:off x="11072986" y="14423165"/>
            <a:ext cx="10800000" cy="1384995"/>
          </a:xfrm>
          <a:prstGeom prst="rect">
            <a:avLst/>
          </a:prstGeom>
          <a:noFill/>
        </p:spPr>
        <p:txBody>
          <a:bodyPr wrap="square" rtlCol="0">
            <a:spAutoFit/>
          </a:bodyPr>
          <a:lstStyle/>
          <a:p>
            <a:r>
              <a:rPr lang="en-US" sz="2400" dirty="0" smtClean="0">
                <a:solidFill>
                  <a:srgbClr val="FF0000"/>
                </a:solidFill>
              </a:rPr>
              <a:t>Disclosure:  </a:t>
            </a:r>
            <a:r>
              <a:rPr lang="en-US" sz="2000" dirty="0" smtClean="0">
                <a:solidFill>
                  <a:srgbClr val="FF0000"/>
                </a:solidFill>
              </a:rPr>
              <a:t>Patient </a:t>
            </a:r>
            <a:r>
              <a:rPr lang="en-US" sz="2000" dirty="0" smtClean="0">
                <a:solidFill>
                  <a:srgbClr val="FF0000"/>
                </a:solidFill>
              </a:rPr>
              <a:t>images are courtesy of Dr. Grant </a:t>
            </a:r>
            <a:r>
              <a:rPr lang="en-US" sz="2000" dirty="0" err="1" smtClean="0">
                <a:solidFill>
                  <a:srgbClr val="FF0000"/>
                </a:solidFill>
              </a:rPr>
              <a:t>Kleiber</a:t>
            </a:r>
            <a:r>
              <a:rPr lang="en-US" sz="2000" dirty="0" smtClean="0">
                <a:solidFill>
                  <a:srgbClr val="FF0000"/>
                </a:solidFill>
              </a:rPr>
              <a:t> with Georgetown University Department of Plastic </a:t>
            </a:r>
            <a:r>
              <a:rPr lang="en-US" sz="2000" dirty="0" smtClean="0">
                <a:solidFill>
                  <a:srgbClr val="FF0000"/>
                </a:solidFill>
              </a:rPr>
              <a:t>Surgery</a:t>
            </a:r>
          </a:p>
          <a:p>
            <a:r>
              <a:rPr lang="en-US" sz="2000" dirty="0" smtClean="0">
                <a:solidFill>
                  <a:srgbClr val="FF0000"/>
                </a:solidFill>
              </a:rPr>
              <a:t>Fluoroscopic images were taken from procedure performed on our patient</a:t>
            </a:r>
          </a:p>
          <a:p>
            <a:r>
              <a:rPr lang="en-US" sz="2000" dirty="0" smtClean="0">
                <a:solidFill>
                  <a:srgbClr val="FF0000"/>
                </a:solidFill>
              </a:rPr>
              <a:t>All images are used with expressed permission of our patient for this presentation </a:t>
            </a:r>
            <a:endParaRPr lang="en-US" sz="2000" dirty="0" smtClean="0">
              <a:solidFill>
                <a:srgbClr val="FF0000"/>
              </a:solidFill>
            </a:endParaRPr>
          </a:p>
        </p:txBody>
      </p:sp>
      <p:sp>
        <p:nvSpPr>
          <p:cNvPr id="3" name="TextBox 2"/>
          <p:cNvSpPr txBox="1"/>
          <p:nvPr/>
        </p:nvSpPr>
        <p:spPr>
          <a:xfrm>
            <a:off x="27629029" y="4269452"/>
            <a:ext cx="5266977" cy="2462212"/>
          </a:xfrm>
          <a:prstGeom prst="rect">
            <a:avLst/>
          </a:prstGeom>
          <a:noFill/>
        </p:spPr>
        <p:txBody>
          <a:bodyPr wrap="square" rtlCol="0">
            <a:spAutoFit/>
          </a:bodyPr>
          <a:lstStyle/>
          <a:p>
            <a:pPr marL="342900" indent="-342900">
              <a:buFont typeface="Arial"/>
              <a:buChar char="•"/>
            </a:pPr>
            <a:r>
              <a:rPr lang="en-US" sz="2200" dirty="0" smtClean="0"/>
              <a:t>Our patient had received 4 out of 4 injections in the photos to the left</a:t>
            </a:r>
          </a:p>
          <a:p>
            <a:pPr marL="342900" indent="-342900">
              <a:buFont typeface="Arial"/>
              <a:buChar char="•"/>
            </a:pPr>
            <a:r>
              <a:rPr lang="en-US" sz="2200" dirty="0" smtClean="0"/>
              <a:t>The edges of the wound bed had begun to show large areas of granulation tissue extending to the center of the wound</a:t>
            </a:r>
          </a:p>
          <a:p>
            <a:pPr marL="342900" indent="-342900">
              <a:buFont typeface="Arial"/>
              <a:buChar char="•"/>
            </a:pPr>
            <a:r>
              <a:rPr lang="en-US" sz="2200" dirty="0" smtClean="0"/>
              <a:t>Pain from the wound continued to be well controlled with occasional NSAIDs</a:t>
            </a:r>
            <a:endParaRPr lang="en-US" sz="2200" dirty="0"/>
          </a:p>
        </p:txBody>
      </p:sp>
      <p:sp>
        <p:nvSpPr>
          <p:cNvPr id="16" name="TextBox 15"/>
          <p:cNvSpPr txBox="1"/>
          <p:nvPr/>
        </p:nvSpPr>
        <p:spPr>
          <a:xfrm>
            <a:off x="22573151" y="8196577"/>
            <a:ext cx="5055878" cy="2462212"/>
          </a:xfrm>
          <a:prstGeom prst="rect">
            <a:avLst/>
          </a:prstGeom>
          <a:noFill/>
        </p:spPr>
        <p:txBody>
          <a:bodyPr wrap="square" rtlCol="0">
            <a:spAutoFit/>
          </a:bodyPr>
          <a:lstStyle/>
          <a:p>
            <a:pPr marL="342900" indent="-342900">
              <a:buFont typeface="Arial"/>
              <a:buChar char="•"/>
            </a:pPr>
            <a:r>
              <a:rPr lang="en-US" sz="2200" dirty="0" smtClean="0"/>
              <a:t>3 weeks after the above photos were taken, our patient was able to be taken to the operating room for the first stage of scar revision</a:t>
            </a:r>
          </a:p>
          <a:p>
            <a:pPr marL="342900" indent="-342900">
              <a:buFont typeface="Arial"/>
              <a:buChar char="•"/>
            </a:pPr>
            <a:r>
              <a:rPr lang="en-US" sz="2200" dirty="0" smtClean="0"/>
              <a:t>The wound bed was 100% granulation tissue and overall size had reduced by about 50%</a:t>
            </a:r>
            <a:endParaRPr lang="en-US" sz="2200" dirty="0"/>
          </a:p>
        </p:txBody>
      </p:sp>
      <p:sp>
        <p:nvSpPr>
          <p:cNvPr id="35" name="Rectangle 34"/>
          <p:cNvSpPr/>
          <p:nvPr/>
        </p:nvSpPr>
        <p:spPr>
          <a:xfrm>
            <a:off x="18178434" y="4206677"/>
            <a:ext cx="644368" cy="125549"/>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21657441" y="4206677"/>
            <a:ext cx="644368" cy="125549"/>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440631" y="13201686"/>
            <a:ext cx="720845" cy="650601"/>
          </a:xfrm>
          <a:custGeom>
            <a:avLst/>
            <a:gdLst>
              <a:gd name="connsiteX0" fmla="*/ 0 w 945783"/>
              <a:gd name="connsiteY0" fmla="*/ 0 h 441425"/>
              <a:gd name="connsiteX1" fmla="*/ 945783 w 945783"/>
              <a:gd name="connsiteY1" fmla="*/ 0 h 441425"/>
              <a:gd name="connsiteX2" fmla="*/ 945783 w 945783"/>
              <a:gd name="connsiteY2" fmla="*/ 441425 h 441425"/>
              <a:gd name="connsiteX3" fmla="*/ 0 w 945783"/>
              <a:gd name="connsiteY3" fmla="*/ 441425 h 441425"/>
              <a:gd name="connsiteX4" fmla="*/ 0 w 945783"/>
              <a:gd name="connsiteY4" fmla="*/ 0 h 441425"/>
              <a:gd name="connsiteX0" fmla="*/ 48613 w 945783"/>
              <a:gd name="connsiteY0" fmla="*/ 0 h 447501"/>
              <a:gd name="connsiteX1" fmla="*/ 945783 w 945783"/>
              <a:gd name="connsiteY1" fmla="*/ 6076 h 447501"/>
              <a:gd name="connsiteX2" fmla="*/ 945783 w 945783"/>
              <a:gd name="connsiteY2" fmla="*/ 447501 h 447501"/>
              <a:gd name="connsiteX3" fmla="*/ 0 w 945783"/>
              <a:gd name="connsiteY3" fmla="*/ 447501 h 447501"/>
              <a:gd name="connsiteX4" fmla="*/ 48613 w 945783"/>
              <a:gd name="connsiteY4" fmla="*/ 0 h 447501"/>
              <a:gd name="connsiteX0" fmla="*/ 48613 w 945783"/>
              <a:gd name="connsiteY0" fmla="*/ 0 h 447501"/>
              <a:gd name="connsiteX1" fmla="*/ 909323 w 945783"/>
              <a:gd name="connsiteY1" fmla="*/ 6076 h 447501"/>
              <a:gd name="connsiteX2" fmla="*/ 945783 w 945783"/>
              <a:gd name="connsiteY2" fmla="*/ 447501 h 447501"/>
              <a:gd name="connsiteX3" fmla="*/ 0 w 945783"/>
              <a:gd name="connsiteY3" fmla="*/ 447501 h 447501"/>
              <a:gd name="connsiteX4" fmla="*/ 48613 w 945783"/>
              <a:gd name="connsiteY4" fmla="*/ 0 h 447501"/>
              <a:gd name="connsiteX0" fmla="*/ 48613 w 909323"/>
              <a:gd name="connsiteY0" fmla="*/ 0 h 447501"/>
              <a:gd name="connsiteX1" fmla="*/ 909323 w 909323"/>
              <a:gd name="connsiteY1" fmla="*/ 6076 h 447501"/>
              <a:gd name="connsiteX2" fmla="*/ 769561 w 909323"/>
              <a:gd name="connsiteY2" fmla="*/ 429271 h 447501"/>
              <a:gd name="connsiteX3" fmla="*/ 0 w 909323"/>
              <a:gd name="connsiteY3" fmla="*/ 447501 h 447501"/>
              <a:gd name="connsiteX4" fmla="*/ 48613 w 909323"/>
              <a:gd name="connsiteY4" fmla="*/ 0 h 447501"/>
              <a:gd name="connsiteX0" fmla="*/ 48613 w 909323"/>
              <a:gd name="connsiteY0" fmla="*/ 0 h 447501"/>
              <a:gd name="connsiteX1" fmla="*/ 909323 w 909323"/>
              <a:gd name="connsiteY1" fmla="*/ 6076 h 447501"/>
              <a:gd name="connsiteX2" fmla="*/ 769561 w 909323"/>
              <a:gd name="connsiteY2" fmla="*/ 429271 h 447501"/>
              <a:gd name="connsiteX3" fmla="*/ 0 w 909323"/>
              <a:gd name="connsiteY3" fmla="*/ 447501 h 447501"/>
              <a:gd name="connsiteX4" fmla="*/ 48613 w 909323"/>
              <a:gd name="connsiteY4" fmla="*/ 0 h 447501"/>
              <a:gd name="connsiteX0" fmla="*/ 48613 w 817770"/>
              <a:gd name="connsiteY0" fmla="*/ 203100 h 650601"/>
              <a:gd name="connsiteX1" fmla="*/ 632910 w 817770"/>
              <a:gd name="connsiteY1" fmla="*/ 0 h 650601"/>
              <a:gd name="connsiteX2" fmla="*/ 769561 w 817770"/>
              <a:gd name="connsiteY2" fmla="*/ 632371 h 650601"/>
              <a:gd name="connsiteX3" fmla="*/ 0 w 817770"/>
              <a:gd name="connsiteY3" fmla="*/ 650601 h 650601"/>
              <a:gd name="connsiteX4" fmla="*/ 48613 w 817770"/>
              <a:gd name="connsiteY4" fmla="*/ 203100 h 650601"/>
              <a:gd name="connsiteX0" fmla="*/ 48613 w 778032"/>
              <a:gd name="connsiteY0" fmla="*/ 203100 h 650601"/>
              <a:gd name="connsiteX1" fmla="*/ 632910 w 778032"/>
              <a:gd name="connsiteY1" fmla="*/ 0 h 650601"/>
              <a:gd name="connsiteX2" fmla="*/ 724737 w 778032"/>
              <a:gd name="connsiteY2" fmla="*/ 602488 h 650601"/>
              <a:gd name="connsiteX3" fmla="*/ 0 w 778032"/>
              <a:gd name="connsiteY3" fmla="*/ 650601 h 650601"/>
              <a:gd name="connsiteX4" fmla="*/ 48613 w 778032"/>
              <a:gd name="connsiteY4" fmla="*/ 203100 h 650601"/>
              <a:gd name="connsiteX0" fmla="*/ 48613 w 720845"/>
              <a:gd name="connsiteY0" fmla="*/ 203100 h 650601"/>
              <a:gd name="connsiteX1" fmla="*/ 632910 w 720845"/>
              <a:gd name="connsiteY1" fmla="*/ 0 h 650601"/>
              <a:gd name="connsiteX2" fmla="*/ 657501 w 720845"/>
              <a:gd name="connsiteY2" fmla="*/ 572605 h 650601"/>
              <a:gd name="connsiteX3" fmla="*/ 0 w 720845"/>
              <a:gd name="connsiteY3" fmla="*/ 650601 h 650601"/>
              <a:gd name="connsiteX4" fmla="*/ 48613 w 720845"/>
              <a:gd name="connsiteY4" fmla="*/ 203100 h 65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845" h="650601">
                <a:moveTo>
                  <a:pt x="48613" y="203100"/>
                </a:moveTo>
                <a:lnTo>
                  <a:pt x="632910" y="0"/>
                </a:lnTo>
                <a:cubicBezTo>
                  <a:pt x="586323" y="141065"/>
                  <a:pt x="831697" y="395080"/>
                  <a:pt x="657501" y="572605"/>
                </a:cubicBezTo>
                <a:lnTo>
                  <a:pt x="0" y="650601"/>
                </a:lnTo>
                <a:lnTo>
                  <a:pt x="48613" y="203100"/>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39" name="Rectangle 38"/>
          <p:cNvSpPr/>
          <p:nvPr/>
        </p:nvSpPr>
        <p:spPr>
          <a:xfrm>
            <a:off x="836257" y="13144421"/>
            <a:ext cx="1135383" cy="5760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41" name="Rectangle 40"/>
          <p:cNvSpPr/>
          <p:nvPr/>
        </p:nvSpPr>
        <p:spPr>
          <a:xfrm>
            <a:off x="4987941" y="13020574"/>
            <a:ext cx="373769" cy="592776"/>
          </a:xfrm>
          <a:custGeom>
            <a:avLst/>
            <a:gdLst>
              <a:gd name="connsiteX0" fmla="*/ 0 w 413414"/>
              <a:gd name="connsiteY0" fmla="*/ 0 h 441425"/>
              <a:gd name="connsiteX1" fmla="*/ 413414 w 413414"/>
              <a:gd name="connsiteY1" fmla="*/ 0 h 441425"/>
              <a:gd name="connsiteX2" fmla="*/ 413414 w 413414"/>
              <a:gd name="connsiteY2" fmla="*/ 441425 h 441425"/>
              <a:gd name="connsiteX3" fmla="*/ 0 w 413414"/>
              <a:gd name="connsiteY3" fmla="*/ 441425 h 441425"/>
              <a:gd name="connsiteX4" fmla="*/ 0 w 413414"/>
              <a:gd name="connsiteY4" fmla="*/ 0 h 441425"/>
              <a:gd name="connsiteX0" fmla="*/ 0 w 413414"/>
              <a:gd name="connsiteY0" fmla="*/ 30383 h 471808"/>
              <a:gd name="connsiteX1" fmla="*/ 334418 w 413414"/>
              <a:gd name="connsiteY1" fmla="*/ 0 h 471808"/>
              <a:gd name="connsiteX2" fmla="*/ 413414 w 413414"/>
              <a:gd name="connsiteY2" fmla="*/ 471808 h 471808"/>
              <a:gd name="connsiteX3" fmla="*/ 0 w 413414"/>
              <a:gd name="connsiteY3" fmla="*/ 471808 h 471808"/>
              <a:gd name="connsiteX4" fmla="*/ 0 w 413414"/>
              <a:gd name="connsiteY4" fmla="*/ 30383 h 471808"/>
              <a:gd name="connsiteX0" fmla="*/ 0 w 376955"/>
              <a:gd name="connsiteY0" fmla="*/ 30383 h 471808"/>
              <a:gd name="connsiteX1" fmla="*/ 334418 w 376955"/>
              <a:gd name="connsiteY1" fmla="*/ 0 h 471808"/>
              <a:gd name="connsiteX2" fmla="*/ 376955 w 376955"/>
              <a:gd name="connsiteY2" fmla="*/ 465731 h 471808"/>
              <a:gd name="connsiteX3" fmla="*/ 0 w 376955"/>
              <a:gd name="connsiteY3" fmla="*/ 471808 h 471808"/>
              <a:gd name="connsiteX4" fmla="*/ 0 w 376955"/>
              <a:gd name="connsiteY4" fmla="*/ 30383 h 471808"/>
              <a:gd name="connsiteX0" fmla="*/ 0 w 376955"/>
              <a:gd name="connsiteY0" fmla="*/ 30383 h 516398"/>
              <a:gd name="connsiteX1" fmla="*/ 334418 w 376955"/>
              <a:gd name="connsiteY1" fmla="*/ 0 h 516398"/>
              <a:gd name="connsiteX2" fmla="*/ 376955 w 376955"/>
              <a:gd name="connsiteY2" fmla="*/ 465731 h 516398"/>
              <a:gd name="connsiteX3" fmla="*/ 0 w 376955"/>
              <a:gd name="connsiteY3" fmla="*/ 471808 h 516398"/>
              <a:gd name="connsiteX4" fmla="*/ 0 w 376955"/>
              <a:gd name="connsiteY4" fmla="*/ 30383 h 516398"/>
              <a:gd name="connsiteX0" fmla="*/ 0 w 346572"/>
              <a:gd name="connsiteY0" fmla="*/ 30383 h 503649"/>
              <a:gd name="connsiteX1" fmla="*/ 334418 w 346572"/>
              <a:gd name="connsiteY1" fmla="*/ 0 h 503649"/>
              <a:gd name="connsiteX2" fmla="*/ 346572 w 346572"/>
              <a:gd name="connsiteY2" fmla="*/ 447501 h 503649"/>
              <a:gd name="connsiteX3" fmla="*/ 0 w 346572"/>
              <a:gd name="connsiteY3" fmla="*/ 471808 h 503649"/>
              <a:gd name="connsiteX4" fmla="*/ 0 w 346572"/>
              <a:gd name="connsiteY4" fmla="*/ 30383 h 503649"/>
              <a:gd name="connsiteX0" fmla="*/ 0 w 389108"/>
              <a:gd name="connsiteY0" fmla="*/ 30383 h 488732"/>
              <a:gd name="connsiteX1" fmla="*/ 334418 w 389108"/>
              <a:gd name="connsiteY1" fmla="*/ 0 h 488732"/>
              <a:gd name="connsiteX2" fmla="*/ 389108 w 389108"/>
              <a:gd name="connsiteY2" fmla="*/ 423194 h 488732"/>
              <a:gd name="connsiteX3" fmla="*/ 0 w 389108"/>
              <a:gd name="connsiteY3" fmla="*/ 471808 h 488732"/>
              <a:gd name="connsiteX4" fmla="*/ 0 w 389108"/>
              <a:gd name="connsiteY4" fmla="*/ 30383 h 488732"/>
              <a:gd name="connsiteX0" fmla="*/ 14942 w 389108"/>
              <a:gd name="connsiteY0" fmla="*/ 127501 h 488732"/>
              <a:gd name="connsiteX1" fmla="*/ 334418 w 389108"/>
              <a:gd name="connsiteY1" fmla="*/ 0 h 488732"/>
              <a:gd name="connsiteX2" fmla="*/ 389108 w 389108"/>
              <a:gd name="connsiteY2" fmla="*/ 423194 h 488732"/>
              <a:gd name="connsiteX3" fmla="*/ 0 w 389108"/>
              <a:gd name="connsiteY3" fmla="*/ 471808 h 488732"/>
              <a:gd name="connsiteX4" fmla="*/ 14942 w 389108"/>
              <a:gd name="connsiteY4" fmla="*/ 127501 h 488732"/>
              <a:gd name="connsiteX0" fmla="*/ 14942 w 334418"/>
              <a:gd name="connsiteY0" fmla="*/ 127501 h 518070"/>
              <a:gd name="connsiteX1" fmla="*/ 334418 w 334418"/>
              <a:gd name="connsiteY1" fmla="*/ 0 h 518070"/>
              <a:gd name="connsiteX2" fmla="*/ 299461 w 334418"/>
              <a:gd name="connsiteY2" fmla="*/ 468018 h 518070"/>
              <a:gd name="connsiteX3" fmla="*/ 0 w 334418"/>
              <a:gd name="connsiteY3" fmla="*/ 471808 h 518070"/>
              <a:gd name="connsiteX4" fmla="*/ 14942 w 334418"/>
              <a:gd name="connsiteY4" fmla="*/ 127501 h 518070"/>
              <a:gd name="connsiteX0" fmla="*/ 14942 w 378229"/>
              <a:gd name="connsiteY0" fmla="*/ 127501 h 518070"/>
              <a:gd name="connsiteX1" fmla="*/ 334418 w 378229"/>
              <a:gd name="connsiteY1" fmla="*/ 0 h 518070"/>
              <a:gd name="connsiteX2" fmla="*/ 299461 w 378229"/>
              <a:gd name="connsiteY2" fmla="*/ 468018 h 518070"/>
              <a:gd name="connsiteX3" fmla="*/ 0 w 378229"/>
              <a:gd name="connsiteY3" fmla="*/ 471808 h 518070"/>
              <a:gd name="connsiteX4" fmla="*/ 14942 w 378229"/>
              <a:gd name="connsiteY4" fmla="*/ 127501 h 518070"/>
              <a:gd name="connsiteX0" fmla="*/ 14942 w 373769"/>
              <a:gd name="connsiteY0" fmla="*/ 202207 h 592776"/>
              <a:gd name="connsiteX1" fmla="*/ 319477 w 373769"/>
              <a:gd name="connsiteY1" fmla="*/ 0 h 592776"/>
              <a:gd name="connsiteX2" fmla="*/ 299461 w 373769"/>
              <a:gd name="connsiteY2" fmla="*/ 542724 h 592776"/>
              <a:gd name="connsiteX3" fmla="*/ 0 w 373769"/>
              <a:gd name="connsiteY3" fmla="*/ 546514 h 592776"/>
              <a:gd name="connsiteX4" fmla="*/ 14942 w 373769"/>
              <a:gd name="connsiteY4" fmla="*/ 202207 h 592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69" h="592776">
                <a:moveTo>
                  <a:pt x="14942" y="202207"/>
                </a:moveTo>
                <a:lnTo>
                  <a:pt x="319477" y="0"/>
                </a:lnTo>
                <a:cubicBezTo>
                  <a:pt x="307825" y="156006"/>
                  <a:pt x="460526" y="409130"/>
                  <a:pt x="299461" y="542724"/>
                </a:cubicBezTo>
                <a:cubicBezTo>
                  <a:pt x="40124" y="654129"/>
                  <a:pt x="125652" y="544488"/>
                  <a:pt x="0" y="546514"/>
                </a:cubicBezTo>
                <a:lnTo>
                  <a:pt x="14942" y="202207"/>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2" name="Rectangle 41"/>
          <p:cNvSpPr/>
          <p:nvPr/>
        </p:nvSpPr>
        <p:spPr>
          <a:xfrm rot="19855579">
            <a:off x="23482475" y="6508005"/>
            <a:ext cx="1341143" cy="488193"/>
          </a:xfrm>
          <a:custGeom>
            <a:avLst/>
            <a:gdLst>
              <a:gd name="connsiteX0" fmla="*/ 0 w 1341143"/>
              <a:gd name="connsiteY0" fmla="*/ 0 h 488193"/>
              <a:gd name="connsiteX1" fmla="*/ 1341143 w 1341143"/>
              <a:gd name="connsiteY1" fmla="*/ 0 h 488193"/>
              <a:gd name="connsiteX2" fmla="*/ 1341143 w 1341143"/>
              <a:gd name="connsiteY2" fmla="*/ 488193 h 488193"/>
              <a:gd name="connsiteX3" fmla="*/ 0 w 1341143"/>
              <a:gd name="connsiteY3" fmla="*/ 488193 h 488193"/>
              <a:gd name="connsiteX4" fmla="*/ 0 w 1341143"/>
              <a:gd name="connsiteY4" fmla="*/ 0 h 488193"/>
              <a:gd name="connsiteX0" fmla="*/ 0 w 1341143"/>
              <a:gd name="connsiteY0" fmla="*/ 0 h 488193"/>
              <a:gd name="connsiteX1" fmla="*/ 1341143 w 1341143"/>
              <a:gd name="connsiteY1" fmla="*/ 0 h 488193"/>
              <a:gd name="connsiteX2" fmla="*/ 1089724 w 1341143"/>
              <a:gd name="connsiteY2" fmla="*/ 452698 h 488193"/>
              <a:gd name="connsiteX3" fmla="*/ 0 w 1341143"/>
              <a:gd name="connsiteY3" fmla="*/ 488193 h 488193"/>
              <a:gd name="connsiteX4" fmla="*/ 0 w 1341143"/>
              <a:gd name="connsiteY4" fmla="*/ 0 h 488193"/>
              <a:gd name="connsiteX0" fmla="*/ 0 w 1341143"/>
              <a:gd name="connsiteY0" fmla="*/ 0 h 488193"/>
              <a:gd name="connsiteX1" fmla="*/ 1341143 w 1341143"/>
              <a:gd name="connsiteY1" fmla="*/ 0 h 488193"/>
              <a:gd name="connsiteX2" fmla="*/ 1068481 w 1341143"/>
              <a:gd name="connsiteY2" fmla="*/ 440887 h 488193"/>
              <a:gd name="connsiteX3" fmla="*/ 0 w 1341143"/>
              <a:gd name="connsiteY3" fmla="*/ 488193 h 488193"/>
              <a:gd name="connsiteX4" fmla="*/ 0 w 1341143"/>
              <a:gd name="connsiteY4" fmla="*/ 0 h 48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43" h="488193">
                <a:moveTo>
                  <a:pt x="0" y="0"/>
                </a:moveTo>
                <a:lnTo>
                  <a:pt x="1341143" y="0"/>
                </a:lnTo>
                <a:lnTo>
                  <a:pt x="1068481" y="440887"/>
                </a:lnTo>
                <a:lnTo>
                  <a:pt x="0" y="488193"/>
                </a:lnTo>
                <a:lnTo>
                  <a:pt x="0" y="0"/>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43" name="Rectangle 42"/>
          <p:cNvSpPr/>
          <p:nvPr/>
        </p:nvSpPr>
        <p:spPr>
          <a:xfrm rot="21442801">
            <a:off x="25818671" y="7252514"/>
            <a:ext cx="1140825" cy="281637"/>
          </a:xfrm>
          <a:custGeom>
            <a:avLst/>
            <a:gdLst>
              <a:gd name="connsiteX0" fmla="*/ 0 w 1341143"/>
              <a:gd name="connsiteY0" fmla="*/ 0 h 292307"/>
              <a:gd name="connsiteX1" fmla="*/ 1341143 w 1341143"/>
              <a:gd name="connsiteY1" fmla="*/ 0 h 292307"/>
              <a:gd name="connsiteX2" fmla="*/ 1341143 w 1341143"/>
              <a:gd name="connsiteY2" fmla="*/ 292307 h 292307"/>
              <a:gd name="connsiteX3" fmla="*/ 0 w 1341143"/>
              <a:gd name="connsiteY3" fmla="*/ 292307 h 292307"/>
              <a:gd name="connsiteX4" fmla="*/ 0 w 1341143"/>
              <a:gd name="connsiteY4" fmla="*/ 0 h 292307"/>
              <a:gd name="connsiteX0" fmla="*/ 0 w 1341143"/>
              <a:gd name="connsiteY0" fmla="*/ 875 h 293182"/>
              <a:gd name="connsiteX1" fmla="*/ 1189109 w 1341143"/>
              <a:gd name="connsiteY1" fmla="*/ 0 h 293182"/>
              <a:gd name="connsiteX2" fmla="*/ 1341143 w 1341143"/>
              <a:gd name="connsiteY2" fmla="*/ 293182 h 293182"/>
              <a:gd name="connsiteX3" fmla="*/ 0 w 1341143"/>
              <a:gd name="connsiteY3" fmla="*/ 293182 h 293182"/>
              <a:gd name="connsiteX4" fmla="*/ 0 w 1341143"/>
              <a:gd name="connsiteY4" fmla="*/ 875 h 293182"/>
              <a:gd name="connsiteX0" fmla="*/ 0 w 1189109"/>
              <a:gd name="connsiteY0" fmla="*/ 875 h 293182"/>
              <a:gd name="connsiteX1" fmla="*/ 1189109 w 1189109"/>
              <a:gd name="connsiteY1" fmla="*/ 0 h 293182"/>
              <a:gd name="connsiteX2" fmla="*/ 1122891 w 1189109"/>
              <a:gd name="connsiteY2" fmla="*/ 277111 h 293182"/>
              <a:gd name="connsiteX3" fmla="*/ 0 w 1189109"/>
              <a:gd name="connsiteY3" fmla="*/ 293182 h 293182"/>
              <a:gd name="connsiteX4" fmla="*/ 0 w 1189109"/>
              <a:gd name="connsiteY4" fmla="*/ 875 h 293182"/>
              <a:gd name="connsiteX0" fmla="*/ 48284 w 1189109"/>
              <a:gd name="connsiteY0" fmla="*/ 9167 h 293182"/>
              <a:gd name="connsiteX1" fmla="*/ 1189109 w 1189109"/>
              <a:gd name="connsiteY1" fmla="*/ 0 h 293182"/>
              <a:gd name="connsiteX2" fmla="*/ 1122891 w 1189109"/>
              <a:gd name="connsiteY2" fmla="*/ 277111 h 293182"/>
              <a:gd name="connsiteX3" fmla="*/ 0 w 1189109"/>
              <a:gd name="connsiteY3" fmla="*/ 293182 h 293182"/>
              <a:gd name="connsiteX4" fmla="*/ 48284 w 1189109"/>
              <a:gd name="connsiteY4" fmla="*/ 9167 h 293182"/>
              <a:gd name="connsiteX0" fmla="*/ 0 w 1140825"/>
              <a:gd name="connsiteY0" fmla="*/ 9167 h 281637"/>
              <a:gd name="connsiteX1" fmla="*/ 1140825 w 1140825"/>
              <a:gd name="connsiteY1" fmla="*/ 0 h 281637"/>
              <a:gd name="connsiteX2" fmla="*/ 1074607 w 1140825"/>
              <a:gd name="connsiteY2" fmla="*/ 277111 h 281637"/>
              <a:gd name="connsiteX3" fmla="*/ 98235 w 1140825"/>
              <a:gd name="connsiteY3" fmla="*/ 281637 h 281637"/>
              <a:gd name="connsiteX4" fmla="*/ 0 w 1140825"/>
              <a:gd name="connsiteY4" fmla="*/ 9167 h 28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825" h="281637">
                <a:moveTo>
                  <a:pt x="0" y="9167"/>
                </a:moveTo>
                <a:lnTo>
                  <a:pt x="1140825" y="0"/>
                </a:lnTo>
                <a:lnTo>
                  <a:pt x="1074607" y="277111"/>
                </a:lnTo>
                <a:lnTo>
                  <a:pt x="98235" y="281637"/>
                </a:lnTo>
                <a:lnTo>
                  <a:pt x="0" y="9167"/>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26872753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5232</TotalTime>
  <Words>712</Words>
  <Application>Microsoft Macintosh PowerPoint</Application>
  <PresentationFormat>Custom</PresentationFormat>
  <Paragraphs>41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CRIUCPQ</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Doucette</dc:creator>
  <cp:lastModifiedBy>Brent</cp:lastModifiedBy>
  <cp:revision>164</cp:revision>
  <dcterms:created xsi:type="dcterms:W3CDTF">2017-10-14T16:31:00Z</dcterms:created>
  <dcterms:modified xsi:type="dcterms:W3CDTF">2018-10-16T13:10:07Z</dcterms:modified>
</cp:coreProperties>
</file>